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0" r:id="rId5"/>
  </p:sldMasterIdLst>
  <p:notesMasterIdLst>
    <p:notesMasterId r:id="rId34"/>
  </p:notesMasterIdLst>
  <p:handoutMasterIdLst>
    <p:handoutMasterId r:id="rId35"/>
  </p:handoutMasterIdLst>
  <p:sldIdLst>
    <p:sldId id="16771194" r:id="rId6"/>
    <p:sldId id="16771204" r:id="rId7"/>
    <p:sldId id="2147477425" r:id="rId8"/>
    <p:sldId id="2147477458" r:id="rId9"/>
    <p:sldId id="2147477468" r:id="rId10"/>
    <p:sldId id="2147477431" r:id="rId11"/>
    <p:sldId id="2147477484" r:id="rId12"/>
    <p:sldId id="2147477485" r:id="rId13"/>
    <p:sldId id="2147477465" r:id="rId14"/>
    <p:sldId id="2147477486" r:id="rId15"/>
    <p:sldId id="2147477487" r:id="rId16"/>
    <p:sldId id="2147477488" r:id="rId17"/>
    <p:sldId id="2147477489" r:id="rId18"/>
    <p:sldId id="2147477491" r:id="rId19"/>
    <p:sldId id="2147477492" r:id="rId20"/>
    <p:sldId id="2147477493" r:id="rId21"/>
    <p:sldId id="2147477494" r:id="rId22"/>
    <p:sldId id="2147477445" r:id="rId23"/>
    <p:sldId id="2147477474" r:id="rId24"/>
    <p:sldId id="2147477475" r:id="rId25"/>
    <p:sldId id="2147477476" r:id="rId26"/>
    <p:sldId id="2147477477" r:id="rId27"/>
    <p:sldId id="2147477478" r:id="rId28"/>
    <p:sldId id="2147477479" r:id="rId29"/>
    <p:sldId id="2147477480" r:id="rId30"/>
    <p:sldId id="2147477481" r:id="rId31"/>
    <p:sldId id="2147477483" r:id="rId32"/>
    <p:sldId id="2147477430" r:id="rId33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C3829F-2C56-4915-AA34-5F93EE359221}">
          <p14:sldIdLst>
            <p14:sldId id="16771194"/>
            <p14:sldId id="16771204"/>
            <p14:sldId id="2147477425"/>
          </p14:sldIdLst>
        </p14:section>
        <p14:section name="数据" id="{2FECDC8B-DE91-4323-AA2B-D801C56C963D}">
          <p14:sldIdLst>
            <p14:sldId id="2147477458"/>
          </p14:sldIdLst>
        </p14:section>
        <p14:section name="死淘" id="{132B593A-E1D9-4DD8-8D75-8389B5773F71}">
          <p14:sldIdLst>
            <p14:sldId id="2147477468"/>
            <p14:sldId id="2147477431"/>
            <p14:sldId id="2147477484"/>
            <p14:sldId id="2147477485"/>
            <p14:sldId id="2147477465"/>
            <p14:sldId id="2147477486"/>
            <p14:sldId id="2147477487"/>
            <p14:sldId id="2147477488"/>
            <p14:sldId id="2147477489"/>
            <p14:sldId id="2147477491"/>
            <p14:sldId id="2147477492"/>
            <p14:sldId id="2147477493"/>
            <p14:sldId id="2147477494"/>
          </p14:sldIdLst>
        </p14:section>
        <p14:section name="eef" id="{0CBA3FCE-B567-4F49-936C-7A69C0064915}">
          <p14:sldIdLst>
            <p14:sldId id="2147477445"/>
            <p14:sldId id="2147477474"/>
            <p14:sldId id="2147477475"/>
            <p14:sldId id="2147477476"/>
            <p14:sldId id="2147477477"/>
            <p14:sldId id="2147477478"/>
            <p14:sldId id="2147477479"/>
            <p14:sldId id="2147477480"/>
            <p14:sldId id="2147477481"/>
            <p14:sldId id="2147477483"/>
          </p14:sldIdLst>
        </p14:section>
        <p14:section name="下周计划" id="{AAB4484A-A58E-4FF9-9CE2-A3928016DD34}">
          <p14:sldIdLst>
            <p14:sldId id="21474774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3" userDrawn="1">
          <p15:clr>
            <a:srgbClr val="A4A3A4"/>
          </p15:clr>
        </p15:guide>
        <p15:guide id="2" pos="25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F1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92" autoAdjust="0"/>
    <p:restoredTop sz="93438" autoAdjust="0"/>
  </p:normalViewPr>
  <p:slideViewPr>
    <p:cSldViewPr snapToGrid="0" showGuides="1">
      <p:cViewPr varScale="1">
        <p:scale>
          <a:sx n="81" d="100"/>
          <a:sy n="81" d="100"/>
        </p:scale>
        <p:origin x="605" y="68"/>
      </p:cViewPr>
      <p:guideLst>
        <p:guide orient="horz" pos="2103"/>
        <p:guide pos="25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E34E3-7E5C-436A-9E6D-2FFC8FFCFCBF}" type="datetimeFigureOut">
              <a:rPr lang="en-US" smtClean="0">
                <a:latin typeface="Anova Light" panose="020B0403020203020204" pitchFamily="34" charset="0"/>
              </a:rPr>
              <a:t>5/9/2025</a:t>
            </a:fld>
            <a:endParaRPr lang="en-US" dirty="0">
              <a:latin typeface="Anova Light" panose="020B04030202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4EF46A2-9381-4C51-8277-3C7F2938E9F9}" type="slidenum">
              <a:rPr lang="en-US" smtClean="0">
                <a:latin typeface="Anova Light" panose="020B0403020203020204" pitchFamily="34" charset="0"/>
              </a:rPr>
              <a:t>‹#›</a:t>
            </a:fld>
            <a:endParaRPr lang="en-US" dirty="0">
              <a:latin typeface="Anova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solidFill>
                  <a:schemeClr val="tx1"/>
                </a:solidFill>
                <a:latin typeface="Anova Light" panose="020B0403020203020204" pitchFamily="34" charset="0"/>
              </a:defRPr>
            </a:lvl1pPr>
          </a:lstStyle>
          <a:p>
            <a:fld id="{D46682E9-A1D3-F04F-A14F-ABAA4D2618F2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685800" y="8879554"/>
            <a:ext cx="2514600" cy="169277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0" y="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chemeClr val="tx1"/>
                </a:solidFill>
                <a:latin typeface="Anova Light" panose="020B0403020203020204" pitchFamily="34" charset="0"/>
              </a:defRPr>
            </a:lvl1pPr>
          </a:lstStyle>
          <a:p>
            <a:pPr algn="l"/>
            <a:fld id="{C4EF46A2-9381-4C51-8277-3C7F2938E9F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92336" y="8788172"/>
            <a:ext cx="627951" cy="260659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493335" y="8732520"/>
            <a:ext cx="187133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800" dirty="0">
                <a:solidFill>
                  <a:schemeClr val="tx1"/>
                </a:solidFill>
                <a:latin typeface="Anova Light" panose="020B0403020203020204" pitchFamily="34" charset="0"/>
              </a:rPr>
              <a:t>sas.com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286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1600" b="0" i="0" kern="1200">
        <a:solidFill>
          <a:schemeClr val="tx1"/>
        </a:solidFill>
        <a:latin typeface="+mn-lt"/>
        <a:ea typeface="+mn-ea"/>
        <a:cs typeface="+mn-cs"/>
      </a:defRPr>
    </a:lvl1pPr>
    <a:lvl2pPr marL="8382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–"/>
      <a:defRPr sz="1335" b="0" i="0" kern="1200">
        <a:solidFill>
          <a:schemeClr val="tx1"/>
        </a:solidFill>
        <a:latin typeface="+mn-lt"/>
        <a:ea typeface="+mn-ea"/>
        <a:cs typeface="+mn-cs"/>
      </a:defRPr>
    </a:lvl2pPr>
    <a:lvl3pPr marL="14478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1200" b="0" i="0" kern="1200">
        <a:solidFill>
          <a:schemeClr val="tx1"/>
        </a:solidFill>
        <a:latin typeface="+mn-lt"/>
        <a:ea typeface="+mn-ea"/>
        <a:cs typeface="+mn-cs"/>
      </a:defRPr>
    </a:lvl3pPr>
    <a:lvl4pPr marL="20574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–"/>
      <a:defRPr sz="1065" b="0" i="0" kern="1200">
        <a:solidFill>
          <a:schemeClr val="tx1"/>
        </a:solidFill>
        <a:latin typeface="+mn-lt"/>
        <a:ea typeface="+mn-ea"/>
        <a:cs typeface="+mn-cs"/>
      </a:defRPr>
    </a:lvl4pPr>
    <a:lvl5pPr marL="2667000" indent="-228600" algn="l" defTabSz="1219200" rtl="0" eaLnBrk="1" latinLnBrk="0" hangingPunct="1">
      <a:buClr>
        <a:schemeClr val="accent5"/>
      </a:buClr>
      <a:buFont typeface="Anova Light" panose="020B0403020203020204" pitchFamily="34" charset="0"/>
      <a:buChar char="•"/>
      <a:defRPr sz="935" b="0" i="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4" y="1890117"/>
            <a:ext cx="10518846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4" y="2813447"/>
            <a:ext cx="10518846" cy="615553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Slideshow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Presenter Info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AS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Vide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42533" y="5517984"/>
            <a:ext cx="1711268" cy="705016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1890117"/>
            <a:ext cx="10521696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2813447"/>
            <a:ext cx="10521696" cy="615553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Slideshow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Presenter Info</a:t>
            </a:r>
          </a:p>
        </p:txBody>
      </p:sp>
      <p:sp>
        <p:nvSpPr>
          <p:cNvPr id="2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505670"/>
            <a:ext cx="8082481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3561836"/>
            <a:ext cx="8082481" cy="615553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bg1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Section Subtitle</a:t>
            </a:r>
          </a:p>
        </p:txBody>
      </p:sp>
      <p:sp>
        <p:nvSpPr>
          <p:cNvPr id="2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/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accent1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1600200"/>
            <a:ext cx="5161231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/>
          </p:nvPr>
        </p:nvSpPr>
        <p:spPr>
          <a:xfrm>
            <a:off x="6192571" y="1600200"/>
            <a:ext cx="5161232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Only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911937"/>
            <a:ext cx="2952184" cy="1034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&amp; Sub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47330"/>
            <a:ext cx="3336233" cy="36625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4955" y="2768821"/>
            <a:ext cx="3334512" cy="1034386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505670"/>
            <a:ext cx="8082481" cy="923330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4955" y="3561836"/>
            <a:ext cx="8082481" cy="615553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3200">
                <a:solidFill>
                  <a:schemeClr val="bg1"/>
                </a:solidFill>
              </a:defRPr>
            </a:lvl1pPr>
            <a:lvl2pPr marL="243840" indent="0">
              <a:buNone/>
              <a:defRPr>
                <a:solidFill>
                  <a:schemeClr val="accent3"/>
                </a:solidFill>
              </a:defRPr>
            </a:lvl2pPr>
            <a:lvl3pPr marL="48768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Section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967336"/>
            <a:ext cx="8708755" cy="923330"/>
          </a:xfrm>
          <a:prstGeom prst="rect">
            <a:avLst/>
          </a:prstGeom>
        </p:spPr>
        <p:txBody>
          <a:bodyPr vert="horz" wrap="square" lIns="0" tIns="0" rIns="0" bIns="182880" rtlCol="0" anchor="ctr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Closing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42533" y="5517984"/>
            <a:ext cx="1711268" cy="705016"/>
          </a:xfrm>
          <a:prstGeom prst="rect">
            <a:avLst/>
          </a:prstGeom>
        </p:spPr>
      </p:pic>
      <p:sp>
        <p:nvSpPr>
          <p:cNvPr id="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a website or email</a:t>
            </a:r>
          </a:p>
        </p:txBody>
      </p:sp>
      <p:sp>
        <p:nvSpPr>
          <p:cNvPr id="3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Vide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/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1600201"/>
            <a:ext cx="5161231" cy="45767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/>
          </p:nvPr>
        </p:nvSpPr>
        <p:spPr>
          <a:xfrm>
            <a:off x="6192571" y="1600201"/>
            <a:ext cx="5161232" cy="45767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400"/>
            </a:lvl1pPr>
            <a:lvl2pPr>
              <a:defRPr sz="1865">
                <a:latin typeface="+mn-lt"/>
              </a:defRPr>
            </a:lvl2pPr>
            <a:lvl3pPr>
              <a:defRPr sz="1600">
                <a:latin typeface="+mn-lt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41400"/>
            <a:ext cx="10515600" cy="3662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Only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911937"/>
            <a:ext cx="2952184" cy="1034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&amp; Sub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47330"/>
            <a:ext cx="3336233" cy="36625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243840" indent="0">
              <a:buNone/>
              <a:defRPr/>
            </a:lvl2pPr>
            <a:lvl3pPr marL="48768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4955" y="2768821"/>
            <a:ext cx="3334512" cy="1034386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4955" y="2967336"/>
            <a:ext cx="8708755" cy="923330"/>
          </a:xfrm>
          <a:prstGeom prst="rect">
            <a:avLst/>
          </a:prstGeom>
        </p:spPr>
        <p:txBody>
          <a:bodyPr vert="horz" wrap="square" lIns="0" tIns="0" rIns="0" bIns="182880" rtlCol="0" anchor="ctr" anchorCtr="0">
            <a:sp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Closing</a:t>
            </a:r>
          </a:p>
        </p:txBody>
      </p:sp>
      <p:sp>
        <p:nvSpPr>
          <p:cNvPr id="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4955" y="5517985"/>
            <a:ext cx="8082481" cy="70501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65">
                <a:solidFill>
                  <a:schemeClr val="accent3"/>
                </a:solidFill>
              </a:defRPr>
            </a:lvl1pPr>
            <a:lvl2pPr marL="243840" indent="0">
              <a:buNone/>
              <a:defRPr sz="1465">
                <a:solidFill>
                  <a:schemeClr val="accent3"/>
                </a:solidFill>
              </a:defRPr>
            </a:lvl2pPr>
            <a:lvl3pPr marL="48768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335">
                <a:solidFill>
                  <a:schemeClr val="accent3"/>
                </a:solidFill>
              </a:defRPr>
            </a:lvl4pPr>
            <a:lvl5pPr marL="1828800" indent="0">
              <a:buNone/>
              <a:defRPr sz="133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a website or email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955" y="1600200"/>
            <a:ext cx="10515600" cy="45767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955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Add Slide Title</a:t>
            </a:r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242570" y="4400550"/>
            <a:ext cx="406400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35" b="1" i="0" kern="1200">
          <a:solidFill>
            <a:schemeClr val="accent5"/>
          </a:solidFill>
          <a:latin typeface="Anova Bold" panose="020B0703020203020204" pitchFamily="34" charset="0"/>
          <a:ea typeface="+mj-ea"/>
          <a:cs typeface="+mj-cs"/>
        </a:defRPr>
      </a:lvl1pPr>
    </p:titleStyle>
    <p:bodyStyle>
      <a:lvl1pPr marL="24384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–"/>
        <a:defRPr sz="1865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0984752" y="6096000"/>
            <a:ext cx="1207248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096000"/>
            <a:ext cx="10984752" cy="762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955" y="1600200"/>
            <a:ext cx="10515600" cy="42961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955" y="473536"/>
            <a:ext cx="10515600" cy="51706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8" name="TextBox 4"/>
          <p:cNvSpPr txBox="1"/>
          <p:nvPr userDrawn="1"/>
        </p:nvSpPr>
        <p:spPr>
          <a:xfrm>
            <a:off x="834955" y="6180007"/>
            <a:ext cx="5725995" cy="420564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135" b="1" i="0" u="none" strike="noStrike" kern="300" cap="none" spc="6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nova Bold" panose="020B07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CONFIDENTIAL — DO NOT DISCLOSE</a:t>
            </a:r>
          </a:p>
        </p:txBody>
      </p:sp>
      <p:sp>
        <p:nvSpPr>
          <p:cNvPr id="10" name="TextBox 4"/>
          <p:cNvSpPr txBox="1"/>
          <p:nvPr userDrawn="1"/>
        </p:nvSpPr>
        <p:spPr>
          <a:xfrm>
            <a:off x="834955" y="6539393"/>
            <a:ext cx="3352800" cy="194990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3657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5" b="0" i="0" u="none" strike="noStrike" kern="300" cap="none" spc="6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4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217439" y="6344362"/>
            <a:ext cx="741875" cy="307948"/>
          </a:xfrm>
          <a:prstGeom prst="rect">
            <a:avLst/>
          </a:prstGeom>
        </p:spPr>
      </p:pic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35" b="1" i="0" kern="1200">
          <a:solidFill>
            <a:schemeClr val="accent5"/>
          </a:solidFill>
          <a:latin typeface="Anova Bold" panose="020B0703020203020204" pitchFamily="34" charset="0"/>
          <a:ea typeface="+mj-ea"/>
          <a:cs typeface="+mj-cs"/>
        </a:defRPr>
      </a:lvl1pPr>
    </p:titleStyle>
    <p:bodyStyle>
      <a:lvl1pPr marL="24384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–"/>
        <a:defRPr sz="1865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43840" algn="l" defTabSz="914400" rtl="0" eaLnBrk="1" latinLnBrk="0" hangingPunct="1">
        <a:lnSpc>
          <a:spcPct val="85000"/>
        </a:lnSpc>
        <a:spcBef>
          <a:spcPts val="1065"/>
        </a:spcBef>
        <a:buClr>
          <a:schemeClr val="accent5"/>
        </a:buClr>
        <a:buFont typeface="Anova Light" panose="020B0403020203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nova Light" panose="020B04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5419" y="1213071"/>
            <a:ext cx="10518846" cy="2400657"/>
          </a:xfrm>
        </p:spPr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数智驱动的肉鸡养殖根因分析实施方案</a:t>
            </a: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第二周成果汇报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4955" y="4308945"/>
            <a:ext cx="8082481" cy="705015"/>
          </a:xfrm>
        </p:spPr>
        <p:txBody>
          <a:bodyPr/>
          <a:lstStyle/>
          <a:p>
            <a:r>
              <a:rPr lang="en-US" altLang="zh-CN" dirty="0"/>
              <a:t>2025.05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C3C8-5EAE-6B6C-EB97-A6557095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E82E4897-C620-2F62-6FF2-966283CD3574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76A26BE-6EE7-87D9-1434-BB59C4F3CD4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470DA4-FDF7-A68A-D8F1-AB5D3EB51EAA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47733A-95BA-639C-727D-ADDACEBE1D86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78E7195-E4C1-1941-934B-BA397D2E8C22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A9BAA8C-761E-F267-6689-05A389C698DF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。去掉成本类指标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AA2A3FC-BF59-40E6-77CD-FB1EFC328DBC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E98439-B6D7-8234-0DC1-BE27A3F03E03}"/>
              </a:ext>
            </a:extLst>
          </p:cNvPr>
          <p:cNvSpPr txBox="1"/>
          <p:nvPr/>
        </p:nvSpPr>
        <p:spPr>
          <a:xfrm>
            <a:off x="596347" y="2954721"/>
            <a:ext cx="54266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print("RMSE:",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0.030760241826907956</a:t>
            </a: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0.019378650024951222</a:t>
            </a: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just">
              <a:buNone/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0.5176522199295193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D96EDB-EFFD-9C19-7E64-BB1DF7E55F02}"/>
              </a:ext>
            </a:extLst>
          </p:cNvPr>
          <p:cNvSpPr txBox="1"/>
          <p:nvPr/>
        </p:nvSpPr>
        <p:spPr>
          <a:xfrm>
            <a:off x="7642173" y="2450420"/>
            <a:ext cx="3774830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Feature  Importance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100" dirty="0"/>
              <a:t>141            </a:t>
            </a:r>
            <a:r>
              <a:rPr lang="en-US" altLang="zh-CN" sz="1100" dirty="0" err="1"/>
              <a:t>HARVESTSTATUS_month</a:t>
            </a:r>
            <a:r>
              <a:rPr lang="en-US" altLang="zh-CN" sz="1100" dirty="0"/>
              <a:t>    5.073325</a:t>
            </a:r>
          </a:p>
          <a:p>
            <a:pPr algn="just">
              <a:buNone/>
            </a:pPr>
            <a:r>
              <a:rPr lang="en-US" altLang="zh-CN" sz="1100" dirty="0"/>
              <a:t>139                 FARMSUPERVISOR    0.838765</a:t>
            </a:r>
          </a:p>
          <a:p>
            <a:pPr algn="just">
              <a:buNone/>
            </a:pPr>
            <a:r>
              <a:rPr lang="en-US" altLang="zh-CN" sz="1100" dirty="0"/>
              <a:t>140  ESTIMATEDSLAUGHTERDATE _month    0.780041</a:t>
            </a:r>
          </a:p>
          <a:p>
            <a:pPr algn="just">
              <a:buNone/>
            </a:pPr>
            <a:r>
              <a:rPr lang="en-US" altLang="zh-CN" sz="1100" dirty="0"/>
              <a:t>2                          DENSITY    0.500267</a:t>
            </a:r>
          </a:p>
          <a:p>
            <a:pPr algn="just">
              <a:buNone/>
            </a:pPr>
            <a:r>
              <a:rPr lang="en-US" altLang="zh-CN" sz="1100" dirty="0"/>
              <a:t>45                       </a:t>
            </a:r>
            <a:r>
              <a:rPr lang="zh-CN" altLang="en-US" sz="1100" dirty="0"/>
              <a:t>最高温度</a:t>
            </a:r>
            <a:r>
              <a:rPr lang="en-US" altLang="zh-CN" sz="1100" dirty="0"/>
              <a:t>_35.0    0.323673</a:t>
            </a:r>
          </a:p>
          <a:p>
            <a:pPr algn="just">
              <a:buNone/>
            </a:pPr>
            <a:r>
              <a:rPr lang="en-US" altLang="zh-CN" sz="1100" dirty="0"/>
              <a:t>5                         GAS_COST    0.312390</a:t>
            </a:r>
          </a:p>
          <a:p>
            <a:pPr algn="just">
              <a:buNone/>
            </a:pPr>
            <a:r>
              <a:rPr lang="en-US" altLang="zh-CN" sz="1100" dirty="0"/>
              <a:t>82 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_35.0    0.267958</a:t>
            </a:r>
          </a:p>
          <a:p>
            <a:pPr algn="just">
              <a:buNone/>
            </a:pPr>
            <a:r>
              <a:rPr lang="en-US" altLang="zh-CN" sz="1100" dirty="0"/>
              <a:t>134                       HESOURCE    0.244871</a:t>
            </a:r>
          </a:p>
          <a:p>
            <a:pPr algn="just">
              <a:buNone/>
            </a:pPr>
            <a:r>
              <a:rPr lang="en-US" altLang="zh-CN" sz="1100" dirty="0"/>
              <a:t>26                 </a:t>
            </a:r>
            <a:r>
              <a:rPr lang="zh-CN" altLang="en-US" sz="1100" dirty="0"/>
              <a:t>温度</a:t>
            </a:r>
            <a:r>
              <a:rPr lang="en-US" altLang="zh-CN" sz="1100" dirty="0"/>
              <a:t>5-</a:t>
            </a:r>
            <a:r>
              <a:rPr lang="zh-CN" altLang="en-US" sz="1100" dirty="0"/>
              <a:t>平均</a:t>
            </a:r>
            <a:r>
              <a:rPr lang="en-US" altLang="zh-CN" sz="1100" dirty="0"/>
              <a:t>_MEAN_3.0    0.230518</a:t>
            </a:r>
          </a:p>
          <a:p>
            <a:pPr algn="just">
              <a:buNone/>
            </a:pPr>
            <a:r>
              <a:rPr lang="en-US" altLang="zh-CN" sz="1100" dirty="0"/>
              <a:t>33                 </a:t>
            </a:r>
            <a:r>
              <a:rPr lang="zh-CN" altLang="en-US" sz="1100" dirty="0"/>
              <a:t>湿度内部平均</a:t>
            </a:r>
            <a:r>
              <a:rPr lang="en-US" altLang="zh-CN" sz="1100" dirty="0"/>
              <a:t>_MEAN_7.0    0.213432</a:t>
            </a:r>
          </a:p>
          <a:p>
            <a:pPr algn="just">
              <a:buNone/>
            </a:pPr>
            <a:r>
              <a:rPr lang="en-US" altLang="zh-CN" sz="1100" dirty="0"/>
              <a:t>4                 ELECTRICITY_COST    0.207634</a:t>
            </a:r>
          </a:p>
          <a:p>
            <a:pPr algn="just">
              <a:buNone/>
            </a:pPr>
            <a:r>
              <a:rPr lang="en-US" altLang="zh-CN" sz="1100" dirty="0"/>
              <a:t>30                </a:t>
            </a:r>
            <a:r>
              <a:rPr lang="zh-CN" altLang="en-US" sz="1100" dirty="0"/>
              <a:t>温度</a:t>
            </a:r>
            <a:r>
              <a:rPr lang="en-US" altLang="zh-CN" sz="1100" dirty="0"/>
              <a:t>6-</a:t>
            </a:r>
            <a:r>
              <a:rPr lang="zh-CN" altLang="en-US" sz="1100" dirty="0"/>
              <a:t>平均</a:t>
            </a:r>
            <a:r>
              <a:rPr lang="en-US" altLang="zh-CN" sz="1100" dirty="0"/>
              <a:t>_MEAN_33.0    0.181872</a:t>
            </a:r>
          </a:p>
          <a:p>
            <a:pPr algn="just">
              <a:buNone/>
            </a:pPr>
            <a:r>
              <a:rPr lang="en-US" altLang="zh-CN" sz="1100" dirty="0"/>
              <a:t>115                   </a:t>
            </a:r>
            <a:r>
              <a:rPr lang="zh-CN" altLang="en-US" sz="1100" dirty="0"/>
              <a:t>最低温度变化率</a:t>
            </a:r>
            <a:r>
              <a:rPr lang="en-US" altLang="zh-CN" sz="1100" dirty="0"/>
              <a:t>_18.0    0.165559</a:t>
            </a:r>
          </a:p>
          <a:p>
            <a:pPr algn="just">
              <a:buNone/>
            </a:pPr>
            <a:r>
              <a:rPr lang="en-US" altLang="zh-CN" sz="1100" dirty="0"/>
              <a:t>88                    </a:t>
            </a:r>
            <a:r>
              <a:rPr lang="zh-CN" altLang="en-US" sz="1100" dirty="0"/>
              <a:t>最高温度变化率</a:t>
            </a:r>
            <a:r>
              <a:rPr lang="en-US" altLang="zh-CN" sz="1100" dirty="0"/>
              <a:t>_16.0    0.155961</a:t>
            </a:r>
          </a:p>
          <a:p>
            <a:pPr algn="just">
              <a:buNone/>
            </a:pPr>
            <a:r>
              <a:rPr lang="en-US" altLang="zh-CN" sz="1100" dirty="0"/>
              <a:t>80 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_33.0    0.155557</a:t>
            </a:r>
          </a:p>
          <a:p>
            <a:pPr algn="just">
              <a:buNone/>
            </a:pPr>
            <a:r>
              <a:rPr lang="en-US" altLang="zh-CN" sz="1100" dirty="0"/>
              <a:t>74 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_27.0    0.148438</a:t>
            </a:r>
          </a:p>
          <a:p>
            <a:pPr algn="just">
              <a:buNone/>
            </a:pPr>
            <a:r>
              <a:rPr lang="en-US" altLang="zh-CN" sz="1100" dirty="0"/>
              <a:t>135                          HEAGE    0.144160</a:t>
            </a:r>
          </a:p>
          <a:p>
            <a:pPr algn="just">
              <a:buNone/>
            </a:pPr>
            <a:r>
              <a:rPr lang="en-US" altLang="zh-CN" sz="1100" dirty="0"/>
              <a:t>60                    </a:t>
            </a:r>
            <a:r>
              <a:rPr lang="zh-CN" altLang="en-US" sz="1100" dirty="0"/>
              <a:t>平均温度变化率</a:t>
            </a:r>
            <a:r>
              <a:rPr lang="en-US" altLang="zh-CN" sz="1100" dirty="0"/>
              <a:t>_13.0    0.143796</a:t>
            </a:r>
          </a:p>
          <a:p>
            <a:pPr algn="just">
              <a:buNone/>
            </a:pPr>
            <a:r>
              <a:rPr lang="en-US" altLang="zh-CN" sz="1100" dirty="0"/>
              <a:t>3                      HOUSEAMOUNT    0.143744</a:t>
            </a:r>
          </a:p>
          <a:p>
            <a:pPr algn="just">
              <a:buNone/>
            </a:pPr>
            <a:r>
              <a:rPr lang="en-US" altLang="zh-CN" sz="1100" dirty="0"/>
              <a:t>126                   </a:t>
            </a:r>
            <a:r>
              <a:rPr lang="zh-CN" altLang="en-US" sz="1100" dirty="0"/>
              <a:t>最低温度变化率</a:t>
            </a:r>
            <a:r>
              <a:rPr lang="en-US" altLang="zh-CN" sz="1100" dirty="0"/>
              <a:t>_29.0    0.134583</a:t>
            </a:r>
            <a:endParaRPr lang="zh-CN" alt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7E9B3C-2C59-BDFF-81C7-C64D62187B16}"/>
              </a:ext>
            </a:extLst>
          </p:cNvPr>
          <p:cNvSpPr txBox="1"/>
          <p:nvPr/>
        </p:nvSpPr>
        <p:spPr>
          <a:xfrm>
            <a:off x="774997" y="2450420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CF5F5-B952-D36F-E5FF-A7A3EF97E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DDF03C4B-5790-2BAC-B268-FC899DA4B888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09A242A-E198-7052-95D1-B349237597CA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76210D-DC3F-0246-4C63-31B5C729F63F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CDEEF7-9DF7-AFA0-349B-5F39DD317F8B}"/>
              </a:ext>
            </a:extLst>
          </p:cNvPr>
          <p:cNvSpPr/>
          <p:nvPr/>
        </p:nvSpPr>
        <p:spPr>
          <a:xfrm>
            <a:off x="492981" y="1249209"/>
            <a:ext cx="564032" cy="935191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CAAEDC-3FE0-6025-F017-D2D3F0BC60BE}"/>
              </a:ext>
            </a:extLst>
          </p:cNvPr>
          <p:cNvSpPr/>
          <p:nvPr/>
        </p:nvSpPr>
        <p:spPr>
          <a:xfrm>
            <a:off x="492981" y="1249209"/>
            <a:ext cx="11060104" cy="93519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32C0AA0-694A-75B6-1D68-27E6827588E7}"/>
              </a:ext>
            </a:extLst>
          </p:cNvPr>
          <p:cNvSpPr txBox="1"/>
          <p:nvPr/>
        </p:nvSpPr>
        <p:spPr>
          <a:xfrm>
            <a:off x="1057013" y="1382434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。去掉成本变量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8B48977D-9D5C-2120-5BAE-E673733EBDE8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894C2D-ADBD-A6A2-467E-ECF2011FCC7A}"/>
              </a:ext>
            </a:extLst>
          </p:cNvPr>
          <p:cNvSpPr txBox="1"/>
          <p:nvPr/>
        </p:nvSpPr>
        <p:spPr>
          <a:xfrm>
            <a:off x="1857586" y="6166140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A88B10-078D-6112-2AE7-987D955B7452}"/>
              </a:ext>
            </a:extLst>
          </p:cNvPr>
          <p:cNvSpPr txBox="1"/>
          <p:nvPr/>
        </p:nvSpPr>
        <p:spPr>
          <a:xfrm>
            <a:off x="8067675" y="626662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EC9E56-B8C5-EB0F-C099-0FAB58E8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7625"/>
            <a:ext cx="4199407" cy="37807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B74B55-DFCE-CFA6-08A5-051547D9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3" y="2284766"/>
            <a:ext cx="4135120" cy="36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C5D51-988E-1CE8-ACE7-5EE68902C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4F0E0206-C9BE-FA11-3738-56B7A0F4D05C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49B391B-A145-CF66-8B5F-77FFCB6C47D3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596BD9-0904-18C5-0AE5-B2DD9F2C6A52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291409-72B7-2075-0376-9D68EF90322D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0DAD24C-3F12-1307-0DAD-F183C580A4B7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B0AA476-DD0F-2219-3F6F-8A1876FFBCBD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。去掉成本变量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55F9B9A0-A874-C6CC-957F-7A7C4780535D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1A2C72-C23A-2F18-7EDF-B3ABADBD45E8}"/>
              </a:ext>
            </a:extLst>
          </p:cNvPr>
          <p:cNvSpPr txBox="1"/>
          <p:nvPr/>
        </p:nvSpPr>
        <p:spPr>
          <a:xfrm>
            <a:off x="1608658" y="2241352"/>
            <a:ext cx="468597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Feature  Importance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82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300.670528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134          HESOURCE  274.460733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_MEAN_32.0  249.614344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68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_21.0  182.425075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 DENSITY  165.375849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79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_32.0  161.066131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119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_22.0  151.274284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6-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_MEAN_33.0  139.311332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139    FARMSUPERVISOR  138.608522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49 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_2.0  134.715087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134.697247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130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132.399461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          DOCAMOUNT  130.004111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45   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111.448050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135             HEAGE  111.077430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ELECTRICITY_COST  106.343030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76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_29.0   97.389704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66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_19.0   97.097010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81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_34.0   96.495297</a:t>
            </a: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72     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_25.0   91.304803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387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CFC5B-7E0A-5D6A-8BEF-01E3A1E4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4DBC9560-7434-A717-59DF-173F08672382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2D16374-D21E-B758-62D0-236C4A0451F7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F1F656-A689-0EC1-4877-223E689DC1D6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D198CC-7F65-94DF-D74A-F331F58D7F42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FC23BD-01DF-7FE6-6F0B-19D51BBF4C8A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688505D-07BE-8758-C4D0-B64F84A24788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。去掉成本变量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6E44ECC-9ABC-394D-AF67-9CEB14EC617B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5FFBB3-7D7C-EA08-B97E-48F38A67AE80}"/>
              </a:ext>
            </a:extLst>
          </p:cNvPr>
          <p:cNvSpPr txBox="1"/>
          <p:nvPr/>
        </p:nvSpPr>
        <p:spPr>
          <a:xfrm>
            <a:off x="933188" y="2866670"/>
            <a:ext cx="89329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print("RMSE:", root_mean_squared_error(y_test, y_pred))</a:t>
            </a:r>
          </a:p>
          <a:p>
            <a:pPr algn="just">
              <a:buNone/>
            </a:pP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0.026893577352593408</a:t>
            </a:r>
          </a:p>
          <a:p>
            <a:pPr algn="just">
              <a:buNone/>
            </a:pP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mean_absolute_error(y_test, y_pred))</a:t>
            </a:r>
          </a:p>
          <a:p>
            <a:pPr algn="just">
              <a:buNone/>
            </a:pP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0.01413030649695345</a:t>
            </a:r>
          </a:p>
          <a:p>
            <a:pPr algn="just">
              <a:buNone/>
            </a:pP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r2_score(y_test, y_pred))      </a:t>
            </a:r>
          </a:p>
          <a:p>
            <a:pPr algn="just">
              <a:buNone/>
            </a:pP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0.36201994290961226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30475B-4E4D-53A3-FB0E-C5EA213786C6}"/>
              </a:ext>
            </a:extLst>
          </p:cNvPr>
          <p:cNvSpPr txBox="1"/>
          <p:nvPr/>
        </p:nvSpPr>
        <p:spPr>
          <a:xfrm>
            <a:off x="7089833" y="2513133"/>
            <a:ext cx="38431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141            HARVESTSTATUS_month    2.360474</a:t>
            </a:r>
          </a:p>
          <a:p>
            <a:r>
              <a:rPr lang="zh-CN" altLang="en-US" sz="1200" dirty="0"/>
              <a:t>140  ESTIMATEDSLAUGHTERDATE _month    0.345710</a:t>
            </a:r>
          </a:p>
          <a:p>
            <a:r>
              <a:rPr lang="zh-CN" altLang="en-US" sz="1200" dirty="0"/>
              <a:t>4                 ELECTRICITY_COST    0.235757</a:t>
            </a:r>
          </a:p>
          <a:p>
            <a:r>
              <a:rPr lang="zh-CN" altLang="en-US" sz="1200" dirty="0"/>
              <a:t>82                    平均温度变化率_35.0    0.223661</a:t>
            </a:r>
          </a:p>
          <a:p>
            <a:r>
              <a:rPr lang="zh-CN" altLang="en-US" sz="1200" dirty="0"/>
              <a:t>2                          DENSITY    0.192260</a:t>
            </a:r>
          </a:p>
          <a:p>
            <a:r>
              <a:rPr lang="zh-CN" altLang="en-US" sz="1200" dirty="0"/>
              <a:t>139                 FARMSUPERVISOR    0.171637</a:t>
            </a:r>
          </a:p>
          <a:p>
            <a:r>
              <a:rPr lang="zh-CN" altLang="en-US" sz="1200" dirty="0"/>
              <a:t>5                         GAS_COST    0.154178</a:t>
            </a:r>
          </a:p>
          <a:p>
            <a:r>
              <a:rPr lang="zh-CN" altLang="en-US" sz="1200" dirty="0"/>
              <a:t>44                       最高温度_33.0    0.152294</a:t>
            </a:r>
          </a:p>
          <a:p>
            <a:r>
              <a:rPr lang="zh-CN" altLang="en-US" sz="1200" dirty="0"/>
              <a:t>25                 温度5-平均_MEAN_0.0    0.151511</a:t>
            </a:r>
          </a:p>
          <a:p>
            <a:r>
              <a:rPr lang="zh-CN" altLang="en-US" sz="1200" dirty="0"/>
              <a:t>80                    平均温度变化率_33.0    0.130289</a:t>
            </a:r>
          </a:p>
          <a:p>
            <a:r>
              <a:rPr lang="zh-CN" altLang="en-US" sz="1200" dirty="0"/>
              <a:t>15                温度1-平均_MEAN_32.0    0.120261</a:t>
            </a:r>
          </a:p>
          <a:p>
            <a:r>
              <a:rPr lang="zh-CN" altLang="en-US" sz="1200" dirty="0"/>
              <a:t>79                    平均温度变化率_32.0    0.109641</a:t>
            </a:r>
          </a:p>
          <a:p>
            <a:r>
              <a:rPr lang="zh-CN" altLang="en-US" sz="1200" dirty="0"/>
              <a:t>81                    平均温度变化率_34.0    0.105907</a:t>
            </a:r>
          </a:p>
          <a:p>
            <a:r>
              <a:rPr lang="zh-CN" altLang="en-US" sz="1200" dirty="0"/>
              <a:t>134                       HESOURCE    0.094603</a:t>
            </a:r>
          </a:p>
          <a:p>
            <a:r>
              <a:rPr lang="zh-CN" altLang="en-US" sz="1200" dirty="0"/>
              <a:t>45                       最高温度_35.0    0.085974</a:t>
            </a:r>
          </a:p>
          <a:p>
            <a:r>
              <a:rPr lang="zh-CN" altLang="en-US" sz="1200" dirty="0"/>
              <a:t>106                    最低温度变化率_9.0    0.081239</a:t>
            </a:r>
          </a:p>
          <a:p>
            <a:r>
              <a:rPr lang="zh-CN" altLang="en-US" sz="1200" dirty="0"/>
              <a:t>88                    最高温度变化率_16.0    0.080001</a:t>
            </a:r>
          </a:p>
          <a:p>
            <a:r>
              <a:rPr lang="zh-CN" altLang="en-US" sz="1200" dirty="0"/>
              <a:t>21                 温度3-平均_MEAN_0.0    0.078040</a:t>
            </a:r>
          </a:p>
          <a:p>
            <a:r>
              <a:rPr lang="zh-CN" altLang="en-US" sz="1200" dirty="0"/>
              <a:t>123                   最低温度变化率_26.0    0.073582</a:t>
            </a:r>
          </a:p>
          <a:p>
            <a:r>
              <a:rPr lang="zh-CN" altLang="en-US" sz="1200" dirty="0"/>
              <a:t>131                   最低温度变化率_34.0    0.073293</a:t>
            </a:r>
          </a:p>
        </p:txBody>
      </p:sp>
    </p:spTree>
    <p:extLst>
      <p:ext uri="{BB962C8B-B14F-4D97-AF65-F5344CB8AC3E}">
        <p14:creationId xmlns:p14="http://schemas.microsoft.com/office/powerpoint/2010/main" val="12456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0D6D7-08D2-BFF4-A3B5-1500CB92F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8DD4F3A-896A-A0B6-6DB9-7B841F68D76A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187E959-7271-F19A-1E35-FBE20AFF7B4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CCADBA-EC86-3E58-A963-58876A776003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FF92D7-22B7-A203-5674-E43C694F8885}"/>
              </a:ext>
            </a:extLst>
          </p:cNvPr>
          <p:cNvSpPr/>
          <p:nvPr/>
        </p:nvSpPr>
        <p:spPr>
          <a:xfrm>
            <a:off x="551901" y="1217046"/>
            <a:ext cx="564032" cy="86796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BEA23F5-4FE5-D9F2-2D00-483635B18CCF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66FCF73-0DDE-6934-B71E-927FB22E0ED4}"/>
              </a:ext>
            </a:extLst>
          </p:cNvPr>
          <p:cNvSpPr txBox="1"/>
          <p:nvPr/>
        </p:nvSpPr>
        <p:spPr>
          <a:xfrm>
            <a:off x="1057013" y="1339234"/>
            <a:ext cx="10642006" cy="745781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。加上内外温差、内外湿差等数据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C46D1696-737A-95D5-C23E-7F23F61EEBC3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0F5113-61EA-4E8C-E4A2-FF9FC70BAFD3}"/>
              </a:ext>
            </a:extLst>
          </p:cNvPr>
          <p:cNvSpPr txBox="1"/>
          <p:nvPr/>
        </p:nvSpPr>
        <p:spPr>
          <a:xfrm>
            <a:off x="1361639" y="6356647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95E587-7C39-EF91-A3B1-4628AD6486E0}"/>
              </a:ext>
            </a:extLst>
          </p:cNvPr>
          <p:cNvSpPr txBox="1"/>
          <p:nvPr/>
        </p:nvSpPr>
        <p:spPr>
          <a:xfrm>
            <a:off x="5762089" y="641338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43981E-7A41-E780-6402-546C63CF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" y="2322818"/>
            <a:ext cx="4287119" cy="3796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B6342D-8BE1-3D1C-B39B-94BDE5DC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599" y="2231775"/>
            <a:ext cx="4332802" cy="39781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9EFBF0-2137-2E73-98F8-ACAFFE8EA0C0}"/>
              </a:ext>
            </a:extLst>
          </p:cNvPr>
          <p:cNvSpPr txBox="1"/>
          <p:nvPr/>
        </p:nvSpPr>
        <p:spPr>
          <a:xfrm>
            <a:off x="8135686" y="2117178"/>
            <a:ext cx="37317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130    FARMSUPERVISOR  334.278085</a:t>
            </a:r>
          </a:p>
          <a:p>
            <a:r>
              <a:rPr lang="zh-CN" altLang="en-US" sz="1400" dirty="0"/>
              <a:t>73          每日温差_35.0  261.221174</a:t>
            </a:r>
          </a:p>
          <a:p>
            <a:r>
              <a:rPr lang="zh-CN" altLang="en-US" sz="1400" dirty="0"/>
              <a:t>61          每日温差_23.0  219.167612</a:t>
            </a:r>
          </a:p>
          <a:p>
            <a:r>
              <a:rPr lang="zh-CN" altLang="en-US" sz="1400" dirty="0"/>
              <a:t>110      平均温度变化率_35.0  206.997664</a:t>
            </a:r>
          </a:p>
          <a:p>
            <a:r>
              <a:rPr lang="zh-CN" altLang="en-US" sz="1400" dirty="0"/>
              <a:t>4    ELECTRICITY_COST  184.215034</a:t>
            </a:r>
          </a:p>
          <a:p>
            <a:r>
              <a:rPr lang="zh-CN" altLang="en-US" sz="1400" dirty="0"/>
              <a:t>2             DENSITY  175.688690</a:t>
            </a:r>
          </a:p>
          <a:p>
            <a:r>
              <a:rPr lang="zh-CN" altLang="en-US" sz="1400" dirty="0"/>
              <a:t>71          每日温差_33.0  147.526273</a:t>
            </a:r>
          </a:p>
          <a:p>
            <a:r>
              <a:rPr lang="zh-CN" altLang="en-US" sz="1400" dirty="0"/>
              <a:t>39          最高温度_34.0  139.949601</a:t>
            </a:r>
          </a:p>
          <a:p>
            <a:r>
              <a:rPr lang="zh-CN" altLang="en-US" sz="1400" dirty="0"/>
              <a:t>60          每日温差_22.0  134.528334</a:t>
            </a:r>
          </a:p>
          <a:p>
            <a:r>
              <a:rPr lang="zh-CN" altLang="en-US" sz="1400" dirty="0"/>
              <a:t>29     内外温差_MEAN_23.0  125.984295</a:t>
            </a:r>
          </a:p>
          <a:p>
            <a:r>
              <a:rPr lang="zh-CN" altLang="en-US" sz="1400" dirty="0"/>
              <a:t>68          每日温差_30.0  123.661809</a:t>
            </a:r>
          </a:p>
          <a:p>
            <a:r>
              <a:rPr lang="zh-CN" altLang="en-US" sz="1400" dirty="0"/>
              <a:t>125          HESOURCE  120.411446</a:t>
            </a:r>
          </a:p>
          <a:p>
            <a:r>
              <a:rPr lang="zh-CN" altLang="en-US" sz="1400" dirty="0"/>
              <a:t>72          每日温差_34.0  116.127194</a:t>
            </a:r>
          </a:p>
          <a:p>
            <a:r>
              <a:rPr lang="zh-CN" altLang="en-US" sz="1400" dirty="0"/>
              <a:t>6    温度1-平均_MEAN_-1.0  113.306329</a:t>
            </a:r>
          </a:p>
          <a:p>
            <a:r>
              <a:rPr lang="zh-CN" altLang="en-US" sz="1400" dirty="0"/>
              <a:t>91       平均温度变化率_16.0  110.057185</a:t>
            </a:r>
          </a:p>
          <a:p>
            <a:r>
              <a:rPr lang="zh-CN" altLang="en-US" sz="1400" dirty="0"/>
              <a:t>126             HEAGE  107.907892</a:t>
            </a:r>
          </a:p>
          <a:p>
            <a:r>
              <a:rPr lang="zh-CN" altLang="en-US" sz="1400" dirty="0"/>
              <a:t>1           DOCAMOUNT  102.667696</a:t>
            </a:r>
          </a:p>
          <a:p>
            <a:r>
              <a:rPr lang="zh-CN" altLang="en-US" sz="1400" dirty="0"/>
              <a:t>14   温度1-平均_MEAN_24.0  101.401681</a:t>
            </a:r>
          </a:p>
          <a:p>
            <a:r>
              <a:rPr lang="zh-CN" altLang="en-US" sz="1400" dirty="0"/>
              <a:t>98       平均温度变化率_23.0   92.830637</a:t>
            </a:r>
          </a:p>
          <a:p>
            <a:r>
              <a:rPr lang="zh-CN" altLang="en-US" sz="1400" dirty="0"/>
              <a:t>76        平均温度变化率_1.0   91.723443</a:t>
            </a:r>
          </a:p>
        </p:txBody>
      </p:sp>
    </p:spTree>
    <p:extLst>
      <p:ext uri="{BB962C8B-B14F-4D97-AF65-F5344CB8AC3E}">
        <p14:creationId xmlns:p14="http://schemas.microsoft.com/office/powerpoint/2010/main" val="24947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07783-1493-BC87-E432-0D69400F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6CCC7A5B-9031-F39E-F6F9-817EEF0657E0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71F5135-3963-01C4-7037-3963F130CE8F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09524D-B442-BBA8-77B7-A1351A2BA6F5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AD270EC-B6E1-67DC-12E4-998DCEF04FEC}"/>
              </a:ext>
            </a:extLst>
          </p:cNvPr>
          <p:cNvSpPr/>
          <p:nvPr/>
        </p:nvSpPr>
        <p:spPr>
          <a:xfrm>
            <a:off x="551901" y="1217046"/>
            <a:ext cx="564032" cy="86796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C073A1-CE59-2B4C-0274-D95FD28F1C1E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AAD8FBC-23F4-546F-984C-A40AAA080F49}"/>
              </a:ext>
            </a:extLst>
          </p:cNvPr>
          <p:cNvSpPr txBox="1"/>
          <p:nvPr/>
        </p:nvSpPr>
        <p:spPr>
          <a:xfrm>
            <a:off x="1057013" y="1339234"/>
            <a:ext cx="10642006" cy="745781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。加上内外温差、内外湿差等数据。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回归模型构建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0D4F667-BBB9-7E5A-1721-E4CBD47EEEB4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F0F45D-CF98-A44E-969E-27F90C1E8B2F}"/>
              </a:ext>
            </a:extLst>
          </p:cNvPr>
          <p:cNvSpPr txBox="1"/>
          <p:nvPr/>
        </p:nvSpPr>
        <p:spPr>
          <a:xfrm>
            <a:off x="766631" y="2979132"/>
            <a:ext cx="53960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&gt;&gt;&gt; print("RMSE:", root_mean_squared_error(y_test, y_pred))</a:t>
            </a:r>
          </a:p>
          <a:p>
            <a:r>
              <a:rPr lang="zh-CN" altLang="en-US" sz="1600"/>
              <a:t>RMSE: 0.0292288237861164</a:t>
            </a:r>
          </a:p>
          <a:p>
            <a:r>
              <a:rPr lang="zh-CN" altLang="en-US" sz="1600"/>
              <a:t>&gt;&gt;&gt; print("MAE:", mean_absolute_error(y_test, y_pred))</a:t>
            </a:r>
          </a:p>
          <a:p>
            <a:r>
              <a:rPr lang="zh-CN" altLang="en-US" sz="1600"/>
              <a:t>MAE: 0.018466172420446483</a:t>
            </a:r>
          </a:p>
          <a:p>
            <a:r>
              <a:rPr lang="zh-CN" altLang="en-US" sz="1600"/>
              <a:t>&gt;&gt;&gt; print("R2 Score:", r2_score(y_test, y_pred))</a:t>
            </a:r>
          </a:p>
          <a:p>
            <a:r>
              <a:rPr lang="zh-CN" altLang="en-US" sz="1600"/>
              <a:t>R2 Score: 0.5644846452925851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35445F-246B-D694-0272-27A00A292288}"/>
              </a:ext>
            </a:extLst>
          </p:cNvPr>
          <p:cNvSpPr txBox="1"/>
          <p:nvPr/>
        </p:nvSpPr>
        <p:spPr>
          <a:xfrm>
            <a:off x="7044766" y="2296304"/>
            <a:ext cx="35565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 Feature  Importance</a:t>
            </a:r>
          </a:p>
          <a:p>
            <a:r>
              <a:rPr lang="zh-CN" altLang="en-US" sz="1200" dirty="0"/>
              <a:t>132            HARVESTSTATUS_month    3.670519</a:t>
            </a:r>
          </a:p>
          <a:p>
            <a:r>
              <a:rPr lang="zh-CN" altLang="en-US" sz="1200" dirty="0"/>
              <a:t>131  ESTIMATEDSLAUGHTERDATE _month    1.404465</a:t>
            </a:r>
          </a:p>
          <a:p>
            <a:r>
              <a:rPr lang="zh-CN" altLang="en-US" sz="1200" dirty="0"/>
              <a:t>130                 FARMSUPERVISOR    0.890727</a:t>
            </a:r>
          </a:p>
          <a:p>
            <a:r>
              <a:rPr lang="zh-CN" altLang="en-US" sz="1200" dirty="0"/>
              <a:t>0                    DOCDATE_month    0.607575</a:t>
            </a:r>
          </a:p>
          <a:p>
            <a:r>
              <a:rPr lang="zh-CN" altLang="en-US" sz="1200" dirty="0"/>
              <a:t>2                          DENSITY    0.584122</a:t>
            </a:r>
          </a:p>
          <a:p>
            <a:r>
              <a:rPr lang="zh-CN" altLang="en-US" sz="1200" dirty="0"/>
              <a:t>73                       每日温差_35.0    0.478752</a:t>
            </a:r>
          </a:p>
          <a:p>
            <a:r>
              <a:rPr lang="zh-CN" altLang="en-US" sz="1200" dirty="0"/>
              <a:t>5                         GAS_COST    0.385133</a:t>
            </a:r>
          </a:p>
          <a:p>
            <a:r>
              <a:rPr lang="zh-CN" altLang="en-US" sz="1200" dirty="0"/>
              <a:t>4                 ELECTRICITY_COST    0.304190</a:t>
            </a:r>
          </a:p>
          <a:p>
            <a:r>
              <a:rPr lang="zh-CN" altLang="en-US" sz="1200" dirty="0"/>
              <a:t>71                       每日温差_33.0    0.298148</a:t>
            </a:r>
          </a:p>
          <a:p>
            <a:r>
              <a:rPr lang="zh-CN" altLang="en-US" sz="1200" dirty="0"/>
              <a:t>26                 温度5-平均_MEAN_3.0    0.285827</a:t>
            </a:r>
          </a:p>
          <a:p>
            <a:r>
              <a:rPr lang="zh-CN" altLang="en-US" sz="1200" dirty="0"/>
              <a:t>125                       HESOURCE    0.273563</a:t>
            </a:r>
          </a:p>
          <a:p>
            <a:r>
              <a:rPr lang="zh-CN" altLang="en-US" sz="1200" dirty="0"/>
              <a:t>29                  内外温差_MEAN_23.0    0.262246</a:t>
            </a:r>
          </a:p>
          <a:p>
            <a:r>
              <a:rPr lang="zh-CN" altLang="en-US" sz="1200" dirty="0"/>
              <a:t>32                 湿度内部平均_MEAN_7.0    0.246800</a:t>
            </a:r>
          </a:p>
          <a:p>
            <a:r>
              <a:rPr lang="zh-CN" altLang="en-US" sz="1200" dirty="0"/>
              <a:t>39                       最高温度_34.0    0.160287</a:t>
            </a:r>
          </a:p>
          <a:p>
            <a:r>
              <a:rPr lang="zh-CN" altLang="en-US" sz="1200" dirty="0"/>
              <a:t>126                          HEAGE    0.153911</a:t>
            </a:r>
          </a:p>
          <a:p>
            <a:r>
              <a:rPr lang="zh-CN" altLang="en-US" sz="1200" dirty="0"/>
              <a:t>110                   平均温度变化率_35.0    0.150158</a:t>
            </a:r>
          </a:p>
          <a:p>
            <a:r>
              <a:rPr lang="zh-CN" altLang="en-US" sz="1200" dirty="0"/>
              <a:t>103                   平均温度变化率_28.0    0.138801</a:t>
            </a:r>
          </a:p>
          <a:p>
            <a:r>
              <a:rPr lang="zh-CN" altLang="en-US" sz="1200" dirty="0"/>
              <a:t>111                   最高温度变化率_21.0    0.130526</a:t>
            </a:r>
          </a:p>
          <a:p>
            <a:r>
              <a:rPr lang="zh-CN" altLang="en-US" sz="1200" dirty="0"/>
              <a:t>70                       每日温差_32.0    0.129460</a:t>
            </a:r>
          </a:p>
          <a:p>
            <a:r>
              <a:rPr lang="zh-CN" altLang="en-US" sz="1200" dirty="0"/>
              <a:t>65                       每日温差_27.0    0.125038</a:t>
            </a:r>
          </a:p>
        </p:txBody>
      </p:sp>
    </p:spTree>
    <p:extLst>
      <p:ext uri="{BB962C8B-B14F-4D97-AF65-F5344CB8AC3E}">
        <p14:creationId xmlns:p14="http://schemas.microsoft.com/office/powerpoint/2010/main" val="399052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48004-A72A-665E-79B0-A027735BB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D42CE79D-AC77-87C4-9B6B-DCF559598F71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3E23CC6-1883-698E-EAA6-A379C97E588C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EC9C59-F778-A6F5-F916-C71AC1207060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8C5A36-6F22-3630-A998-FE17B6E17F96}"/>
              </a:ext>
            </a:extLst>
          </p:cNvPr>
          <p:cNvSpPr/>
          <p:nvPr/>
        </p:nvSpPr>
        <p:spPr>
          <a:xfrm>
            <a:off x="551901" y="1217046"/>
            <a:ext cx="564032" cy="86796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DDD953-DA49-9FC4-F02B-7F73BD1672DD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CB731F4-E096-1777-63EA-4C9266064F2A}"/>
              </a:ext>
            </a:extLst>
          </p:cNvPr>
          <p:cNvSpPr txBox="1"/>
          <p:nvPr/>
        </p:nvSpPr>
        <p:spPr>
          <a:xfrm>
            <a:off x="1057013" y="1339234"/>
            <a:ext cx="10642006" cy="745781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。加上内外温差、内外湿差等数据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回归模型构建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29A2D29F-2130-4FA6-4965-F918CA85C5F9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7751F0-1EF9-D3EB-92AE-714649A5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973"/>
            <a:ext cx="4600405" cy="39100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0E01EA-CC55-4A1B-2AA5-E85582A6E29B}"/>
              </a:ext>
            </a:extLst>
          </p:cNvPr>
          <p:cNvSpPr txBox="1"/>
          <p:nvPr/>
        </p:nvSpPr>
        <p:spPr>
          <a:xfrm>
            <a:off x="1818939" y="6373330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818798-C64A-1AB4-F73A-E63CCB95F9A5}"/>
              </a:ext>
            </a:extLst>
          </p:cNvPr>
          <p:cNvSpPr txBox="1"/>
          <p:nvPr/>
        </p:nvSpPr>
        <p:spPr>
          <a:xfrm>
            <a:off x="5587223" y="6256029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BC8C29-6869-6D81-DAB7-B2DE2FA7991F}"/>
              </a:ext>
            </a:extLst>
          </p:cNvPr>
          <p:cNvSpPr txBox="1"/>
          <p:nvPr/>
        </p:nvSpPr>
        <p:spPr>
          <a:xfrm>
            <a:off x="8050944" y="2117178"/>
            <a:ext cx="36480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 Feature  Importance</a:t>
            </a:r>
          </a:p>
          <a:p>
            <a:r>
              <a:rPr lang="zh-CN" altLang="en-US" sz="1200" dirty="0"/>
              <a:t>15   温度1-平均_MEAN_32.0  331.919392</a:t>
            </a:r>
          </a:p>
          <a:p>
            <a:r>
              <a:rPr lang="zh-CN" altLang="en-US" sz="1200" dirty="0"/>
              <a:t>125          HESOURCE  294.028982</a:t>
            </a:r>
          </a:p>
          <a:p>
            <a:r>
              <a:rPr lang="zh-CN" altLang="en-US" sz="1200" dirty="0"/>
              <a:t>110      平均温度变化率_35.0  193.132531</a:t>
            </a:r>
          </a:p>
          <a:p>
            <a:r>
              <a:rPr lang="zh-CN" altLang="en-US" sz="1200" dirty="0"/>
              <a:t>61          每日温差_23.0  179.454418</a:t>
            </a:r>
          </a:p>
          <a:p>
            <a:r>
              <a:rPr lang="zh-CN" altLang="en-US" sz="1200" dirty="0"/>
              <a:t>60          每日温差_22.0  178.813351</a:t>
            </a:r>
          </a:p>
          <a:p>
            <a:r>
              <a:rPr lang="zh-CN" altLang="en-US" sz="1200" dirty="0"/>
              <a:t>2             DENSITY  168.080885</a:t>
            </a:r>
          </a:p>
          <a:p>
            <a:r>
              <a:rPr lang="zh-CN" altLang="en-US" sz="1200" dirty="0"/>
              <a:t>70          每日温差_32.0  151.439886</a:t>
            </a:r>
          </a:p>
          <a:p>
            <a:r>
              <a:rPr lang="zh-CN" altLang="en-US" sz="1200" dirty="0"/>
              <a:t>96       平均温度变化率_21.0  142.620355</a:t>
            </a:r>
          </a:p>
          <a:p>
            <a:r>
              <a:rPr lang="zh-CN" altLang="en-US" sz="1200" dirty="0"/>
              <a:t>4    ELECTRICITY_COST  133.113989</a:t>
            </a:r>
          </a:p>
          <a:p>
            <a:r>
              <a:rPr lang="zh-CN" altLang="en-US" sz="1200" dirty="0"/>
              <a:t>72          每日温差_34.0  130.963089</a:t>
            </a:r>
          </a:p>
          <a:p>
            <a:r>
              <a:rPr lang="zh-CN" altLang="en-US" sz="1200" dirty="0"/>
              <a:t>71          每日温差_33.0  125.230112</a:t>
            </a:r>
          </a:p>
          <a:p>
            <a:r>
              <a:rPr lang="zh-CN" altLang="en-US" sz="1200" dirty="0"/>
              <a:t>130    FARMSUPERVISOR  123.386696</a:t>
            </a:r>
          </a:p>
          <a:p>
            <a:r>
              <a:rPr lang="zh-CN" altLang="en-US" sz="1200" dirty="0"/>
              <a:t>73          每日温差_35.0  123.337625</a:t>
            </a:r>
          </a:p>
          <a:p>
            <a:r>
              <a:rPr lang="zh-CN" altLang="en-US" sz="1200" dirty="0"/>
              <a:t>32    湿度内部平均_MEAN_7.0  120.500911</a:t>
            </a:r>
          </a:p>
          <a:p>
            <a:r>
              <a:rPr lang="zh-CN" altLang="en-US" sz="1200" dirty="0"/>
              <a:t>107      平均温度变化率_32.0  118.741242</a:t>
            </a:r>
          </a:p>
          <a:p>
            <a:r>
              <a:rPr lang="zh-CN" altLang="en-US" sz="1200" dirty="0"/>
              <a:t>126             HEAGE  118.376555</a:t>
            </a:r>
          </a:p>
          <a:p>
            <a:r>
              <a:rPr lang="zh-CN" altLang="en-US" sz="1200" dirty="0"/>
              <a:t>95       平均温度变化率_20.0  116.232176</a:t>
            </a:r>
          </a:p>
          <a:p>
            <a:r>
              <a:rPr lang="zh-CN" altLang="en-US" sz="1200" dirty="0"/>
              <a:t>1           DOCAMOUNT  115.392593</a:t>
            </a:r>
          </a:p>
          <a:p>
            <a:r>
              <a:rPr lang="zh-CN" altLang="en-US" sz="1200" dirty="0"/>
              <a:t>57          每日温差_19.0  108.320402</a:t>
            </a:r>
          </a:p>
          <a:p>
            <a:r>
              <a:rPr lang="zh-CN" altLang="en-US" sz="1200" dirty="0"/>
              <a:t>35           最高温度_0.0  105.518990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D91F13-EE19-F768-0775-F37B7D8E5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856" y="2374991"/>
            <a:ext cx="3999903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247A3-A0E7-FB16-76C9-644153A6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44A22C49-F3E0-9614-ACF9-D1844BC4B63C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DC53880-4EDB-1B3C-617F-A9B7DDC7C4A2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DB8C5C-E961-B80C-0DF5-914B7C383EEB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CD662E-C3D5-35E7-39D0-8835E5A0C780}"/>
              </a:ext>
            </a:extLst>
          </p:cNvPr>
          <p:cNvSpPr/>
          <p:nvPr/>
        </p:nvSpPr>
        <p:spPr>
          <a:xfrm>
            <a:off x="551901" y="1217046"/>
            <a:ext cx="564032" cy="86796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044560-DD87-A5CE-8610-0939F9B001D6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D0785F2-5CFD-FC90-CBF0-2ACD8C8F8B94}"/>
              </a:ext>
            </a:extLst>
          </p:cNvPr>
          <p:cNvSpPr txBox="1"/>
          <p:nvPr/>
        </p:nvSpPr>
        <p:spPr>
          <a:xfrm>
            <a:off x="1057013" y="1339234"/>
            <a:ext cx="10642006" cy="745781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。加上内外温差、内外湿差等数据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回归模型构建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C86DD896-FEA4-865A-CE9C-14E7B2E8C3AF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D7E6CD-B840-8AB1-40B8-2E8231E29A3F}"/>
              </a:ext>
            </a:extLst>
          </p:cNvPr>
          <p:cNvSpPr txBox="1"/>
          <p:nvPr/>
        </p:nvSpPr>
        <p:spPr>
          <a:xfrm>
            <a:off x="7574694" y="2328467"/>
            <a:ext cx="36480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 Feature  Importance</a:t>
            </a:r>
          </a:p>
          <a:p>
            <a:r>
              <a:rPr lang="en-US" altLang="zh-CN" sz="1200" dirty="0"/>
              <a:t>132            </a:t>
            </a:r>
            <a:r>
              <a:rPr lang="en-US" altLang="zh-CN" sz="1200" dirty="0" err="1"/>
              <a:t>HARVESTSTATUS_month</a:t>
            </a:r>
            <a:r>
              <a:rPr lang="en-US" altLang="zh-CN" sz="1200" dirty="0"/>
              <a:t>    1.815282</a:t>
            </a:r>
          </a:p>
          <a:p>
            <a:r>
              <a:rPr lang="en-US" altLang="zh-CN" sz="1200" dirty="0"/>
              <a:t>131  ESTIMATEDSLAUGHTERDATE _month    0.681353</a:t>
            </a:r>
          </a:p>
          <a:p>
            <a:r>
              <a:rPr lang="en-US" altLang="zh-CN" sz="1200" dirty="0"/>
              <a:t>71                       </a:t>
            </a:r>
            <a:r>
              <a:rPr lang="zh-CN" altLang="en-US" sz="1200" dirty="0"/>
              <a:t>每日温差</a:t>
            </a:r>
            <a:r>
              <a:rPr lang="en-US" altLang="zh-CN" sz="1200" dirty="0"/>
              <a:t>_33.0    0.307072</a:t>
            </a:r>
          </a:p>
          <a:p>
            <a:r>
              <a:rPr lang="en-US" altLang="zh-CN" sz="1200" dirty="0"/>
              <a:t>29                  </a:t>
            </a:r>
            <a:r>
              <a:rPr lang="zh-CN" altLang="en-US" sz="1200" dirty="0"/>
              <a:t>内外温差</a:t>
            </a:r>
            <a:r>
              <a:rPr lang="en-US" altLang="zh-CN" sz="1200" dirty="0"/>
              <a:t>_MEAN_23.0    0.249409</a:t>
            </a:r>
          </a:p>
          <a:p>
            <a:r>
              <a:rPr lang="en-US" altLang="zh-CN" sz="1200" dirty="0"/>
              <a:t>2                          DENSITY    0.231906</a:t>
            </a:r>
          </a:p>
          <a:p>
            <a:r>
              <a:rPr lang="en-US" altLang="zh-CN" sz="1200" dirty="0"/>
              <a:t>130                 FARMSUPERVISOR    0.187655</a:t>
            </a:r>
          </a:p>
          <a:p>
            <a:r>
              <a:rPr lang="en-US" altLang="zh-CN" sz="1200" dirty="0"/>
              <a:t>4                 ELECTRICITY_COST    0.170433</a:t>
            </a:r>
          </a:p>
          <a:p>
            <a:r>
              <a:rPr lang="en-US" altLang="zh-CN" sz="1200" dirty="0"/>
              <a:t>70                       </a:t>
            </a:r>
            <a:r>
              <a:rPr lang="zh-CN" altLang="en-US" sz="1200" dirty="0"/>
              <a:t>每日温差</a:t>
            </a:r>
            <a:r>
              <a:rPr lang="en-US" altLang="zh-CN" sz="1200" dirty="0"/>
              <a:t>_32.0    0.168995</a:t>
            </a:r>
          </a:p>
          <a:p>
            <a:r>
              <a:rPr lang="en-US" altLang="zh-CN" sz="1200" dirty="0"/>
              <a:t>0                    </a:t>
            </a:r>
            <a:r>
              <a:rPr lang="en-US" altLang="zh-CN" sz="1200" dirty="0" err="1"/>
              <a:t>DOCDATE_month</a:t>
            </a:r>
            <a:r>
              <a:rPr lang="en-US" altLang="zh-CN" sz="1200" dirty="0"/>
              <a:t>    0.163915</a:t>
            </a:r>
          </a:p>
          <a:p>
            <a:r>
              <a:rPr lang="en-US" altLang="zh-CN" sz="1200" dirty="0"/>
              <a:t>110                   </a:t>
            </a:r>
            <a:r>
              <a:rPr lang="zh-CN" altLang="en-US" sz="1200" dirty="0"/>
              <a:t>平均温度变化率</a:t>
            </a:r>
            <a:r>
              <a:rPr lang="en-US" altLang="zh-CN" sz="1200" dirty="0"/>
              <a:t>_35.0    0.153950</a:t>
            </a:r>
          </a:p>
          <a:p>
            <a:r>
              <a:rPr lang="en-US" altLang="zh-CN" sz="1200" dirty="0"/>
              <a:t>5                         GAS_COST    0.148827</a:t>
            </a:r>
          </a:p>
          <a:p>
            <a:r>
              <a:rPr lang="en-US" altLang="zh-CN" sz="1200" dirty="0"/>
              <a:t>73                       </a:t>
            </a:r>
            <a:r>
              <a:rPr lang="zh-CN" altLang="en-US" sz="1200" dirty="0"/>
              <a:t>每日温差</a:t>
            </a:r>
            <a:r>
              <a:rPr lang="en-US" altLang="zh-CN" sz="1200" dirty="0"/>
              <a:t>_35.0    0.129343</a:t>
            </a:r>
          </a:p>
          <a:p>
            <a:r>
              <a:rPr lang="en-US" altLang="zh-CN" sz="1200" dirty="0"/>
              <a:t>25                 </a:t>
            </a:r>
            <a:r>
              <a:rPr lang="zh-CN" altLang="en-US" sz="1200" dirty="0"/>
              <a:t>温度</a:t>
            </a:r>
            <a:r>
              <a:rPr lang="en-US" altLang="zh-CN" sz="1200" dirty="0"/>
              <a:t>5-</a:t>
            </a:r>
            <a:r>
              <a:rPr lang="zh-CN" altLang="en-US" sz="1200" dirty="0"/>
              <a:t>平均</a:t>
            </a:r>
            <a:r>
              <a:rPr lang="en-US" altLang="zh-CN" sz="1200" dirty="0"/>
              <a:t>_MEAN_0.0    0.128230</a:t>
            </a:r>
          </a:p>
          <a:p>
            <a:r>
              <a:rPr lang="en-US" altLang="zh-CN" sz="1200" dirty="0"/>
              <a:t>15                </a:t>
            </a:r>
            <a:r>
              <a:rPr lang="zh-CN" altLang="en-US" sz="1200" dirty="0"/>
              <a:t>温度</a:t>
            </a:r>
            <a:r>
              <a:rPr lang="en-US" altLang="zh-CN" sz="1200" dirty="0"/>
              <a:t>1-</a:t>
            </a:r>
            <a:r>
              <a:rPr lang="zh-CN" altLang="en-US" sz="1200" dirty="0"/>
              <a:t>平均</a:t>
            </a:r>
            <a:r>
              <a:rPr lang="en-US" altLang="zh-CN" sz="1200" dirty="0"/>
              <a:t>_MEAN_32.0    0.116046</a:t>
            </a:r>
          </a:p>
          <a:p>
            <a:r>
              <a:rPr lang="en-US" altLang="zh-CN" sz="1200" dirty="0"/>
              <a:t>80                     </a:t>
            </a:r>
            <a:r>
              <a:rPr lang="zh-CN" altLang="en-US" sz="1200" dirty="0"/>
              <a:t>平均温度变化率</a:t>
            </a:r>
            <a:r>
              <a:rPr lang="en-US" altLang="zh-CN" sz="1200" dirty="0"/>
              <a:t>_5.0    0.106139</a:t>
            </a:r>
          </a:p>
          <a:p>
            <a:r>
              <a:rPr lang="en-US" altLang="zh-CN" sz="1200" dirty="0"/>
              <a:t>61                       </a:t>
            </a:r>
            <a:r>
              <a:rPr lang="zh-CN" altLang="en-US" sz="1200" dirty="0"/>
              <a:t>每日温差</a:t>
            </a:r>
            <a:r>
              <a:rPr lang="en-US" altLang="zh-CN" sz="1200" dirty="0"/>
              <a:t>_23.0    0.104409</a:t>
            </a:r>
          </a:p>
          <a:p>
            <a:r>
              <a:rPr lang="en-US" altLang="zh-CN" sz="1200" dirty="0"/>
              <a:t>62                       </a:t>
            </a:r>
            <a:r>
              <a:rPr lang="zh-CN" altLang="en-US" sz="1200" dirty="0"/>
              <a:t>每日温差</a:t>
            </a:r>
            <a:r>
              <a:rPr lang="en-US" altLang="zh-CN" sz="1200" dirty="0"/>
              <a:t>_24.0    0.098268</a:t>
            </a:r>
          </a:p>
          <a:p>
            <a:r>
              <a:rPr lang="en-US" altLang="zh-CN" sz="1200" dirty="0"/>
              <a:t>56                       </a:t>
            </a:r>
            <a:r>
              <a:rPr lang="zh-CN" altLang="en-US" sz="1200" dirty="0"/>
              <a:t>每日温差</a:t>
            </a:r>
            <a:r>
              <a:rPr lang="en-US" altLang="zh-CN" sz="1200" dirty="0"/>
              <a:t>_18.0    0.089397</a:t>
            </a:r>
          </a:p>
          <a:p>
            <a:r>
              <a:rPr lang="en-US" altLang="zh-CN" sz="1200" dirty="0"/>
              <a:t>107                   </a:t>
            </a:r>
            <a:r>
              <a:rPr lang="zh-CN" altLang="en-US" sz="1200" dirty="0"/>
              <a:t>平均温度变化率</a:t>
            </a:r>
            <a:r>
              <a:rPr lang="en-US" altLang="zh-CN" sz="1200" dirty="0"/>
              <a:t>_32.0    0.087652</a:t>
            </a:r>
          </a:p>
          <a:p>
            <a:r>
              <a:rPr lang="en-US" altLang="zh-CN" sz="1200" dirty="0"/>
              <a:t>59                       </a:t>
            </a:r>
            <a:r>
              <a:rPr lang="zh-CN" altLang="en-US" sz="1200" dirty="0"/>
              <a:t>每日温差</a:t>
            </a:r>
            <a:r>
              <a:rPr lang="en-US" altLang="zh-CN" sz="1200" dirty="0"/>
              <a:t>_21.0    0.083224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975D2A-6D29-71AD-4C9B-75D97C93CBE1}"/>
              </a:ext>
            </a:extLst>
          </p:cNvPr>
          <p:cNvSpPr txBox="1"/>
          <p:nvPr/>
        </p:nvSpPr>
        <p:spPr>
          <a:xfrm>
            <a:off x="757237" y="331750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&gt;&gt;&gt; print("RMSE:", root_mean_squared_error(y_test, y_pred))</a:t>
            </a:r>
          </a:p>
          <a:p>
            <a:r>
              <a:rPr lang="zh-CN" altLang="en-US" sz="1600" dirty="0"/>
              <a:t>RMSE: 0.026851773733733545</a:t>
            </a:r>
          </a:p>
          <a:p>
            <a:r>
              <a:rPr lang="zh-CN" altLang="en-US" sz="1600" dirty="0"/>
              <a:t>&gt;&gt;&gt; print("MAE:", mean_absolute_error(y_test, y_pred))</a:t>
            </a:r>
          </a:p>
          <a:p>
            <a:r>
              <a:rPr lang="zh-CN" altLang="en-US" sz="1600" dirty="0"/>
              <a:t>MAE: 0.013781017903694182</a:t>
            </a:r>
          </a:p>
          <a:p>
            <a:r>
              <a:rPr lang="zh-CN" altLang="en-US" sz="1600" dirty="0"/>
              <a:t>&gt;&gt;&gt; print("R2 Score:", r2_score(y_test, y_pred))</a:t>
            </a:r>
          </a:p>
          <a:p>
            <a:r>
              <a:rPr lang="zh-CN" altLang="en-US" sz="1600" dirty="0"/>
              <a:t>R2 Score: 0.36400176532396356</a:t>
            </a:r>
          </a:p>
        </p:txBody>
      </p:sp>
    </p:spTree>
    <p:extLst>
      <p:ext uri="{BB962C8B-B14F-4D97-AF65-F5344CB8AC3E}">
        <p14:creationId xmlns:p14="http://schemas.microsoft.com/office/powerpoint/2010/main" val="134966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D3F58-FBA0-5890-E017-0F64302C6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241ECC46-522F-F7FD-BAC3-0D9D652D5EB7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853EC75-9F03-0F26-BE76-066836FDB224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514734-1069-88B2-2F78-BCB1D5306C5C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BE72D52-DCE8-544C-411C-4431D98238CD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45CDCD8-EA6E-F0F4-45DF-34DD3ACC17D4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A1AA45-A00E-CFD4-9F95-C8996EC931AE}"/>
              </a:ext>
            </a:extLst>
          </p:cNvPr>
          <p:cNvSpPr/>
          <p:nvPr/>
        </p:nvSpPr>
        <p:spPr>
          <a:xfrm>
            <a:off x="492981" y="1606656"/>
            <a:ext cx="387864" cy="1077820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9904C1-9323-10EC-3DF3-15D8847329D5}"/>
              </a:ext>
            </a:extLst>
          </p:cNvPr>
          <p:cNvSpPr/>
          <p:nvPr/>
        </p:nvSpPr>
        <p:spPr>
          <a:xfrm>
            <a:off x="492981" y="1606657"/>
            <a:ext cx="11060104" cy="107781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EE62F01-B249-4F20-90D2-6E4675C4E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7" y="3157489"/>
            <a:ext cx="5913363" cy="30718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E91F00-5F1B-66DB-0D34-2185CA28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62832"/>
            <a:ext cx="5899653" cy="33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0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59895-9ECA-5600-8694-04685356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DBA648D-F3F8-5259-5643-498C28901E9A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E3458C1-F456-AEB6-7981-260E40CA9F55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D567B5-8C6A-A5F3-62FF-FBFA379D01D6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AEA22FE-AF77-6072-FB29-B9FFDC66D5EE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ABC7F12-77D8-009A-6B06-CE0F7415A497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9E1118-40DE-969A-1FA0-90DD0857EB7D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713130-A3C9-6012-16BF-8000F093DCE3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F34D0-AF84-887A-323C-0E90F5BE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7" y="2971799"/>
            <a:ext cx="7046304" cy="3546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A5E442-A14E-2999-1EB5-0456152F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63" y="2971799"/>
            <a:ext cx="5755550" cy="32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5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2689795" y="1304579"/>
            <a:ext cx="9182857" cy="5080787"/>
            <a:chOff x="2689795" y="1304579"/>
            <a:chExt cx="9182857" cy="5080787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689795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58" name="直接连接符 57"/>
            <p:cNvCxnSpPr/>
            <p:nvPr/>
          </p:nvCxnSpPr>
          <p:spPr>
            <a:xfrm>
              <a:off x="5215019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>
            <a:xfrm>
              <a:off x="6477631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>
            <a:xfrm>
              <a:off x="10265467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>
            <a:xfrm>
              <a:off x="9002855" y="1442480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>
            <a:xfrm>
              <a:off x="3952407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cxnSp>
          <p:nvCxnSpPr>
            <p:cNvPr id="83" name="直接连接符 82"/>
            <p:cNvCxnSpPr/>
            <p:nvPr/>
          </p:nvCxnSpPr>
          <p:spPr>
            <a:xfrm>
              <a:off x="11528078" y="1304579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  <p:pic>
          <p:nvPicPr>
            <p:cNvPr id="84" name="图形 83" descr="鲤鱼旗 纯色填充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97028" y="1404375"/>
              <a:ext cx="375624" cy="360000"/>
            </a:xfrm>
            <a:prstGeom prst="rect">
              <a:avLst/>
            </a:prstGeom>
          </p:spPr>
        </p:pic>
        <p:cxnSp>
          <p:nvCxnSpPr>
            <p:cNvPr id="87" name="直接连接符 86"/>
            <p:cNvCxnSpPr/>
            <p:nvPr/>
          </p:nvCxnSpPr>
          <p:spPr>
            <a:xfrm>
              <a:off x="7740243" y="1453366"/>
              <a:ext cx="0" cy="4932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lgDash"/>
              <a:miter lim="800000"/>
            </a:ln>
            <a:effectLst/>
          </p:spPr>
        </p:cxnSp>
      </p:grpSp>
      <p:cxnSp>
        <p:nvCxnSpPr>
          <p:cNvPr id="49" name="直接连接符 48"/>
          <p:cNvCxnSpPr/>
          <p:nvPr/>
        </p:nvCxnSpPr>
        <p:spPr>
          <a:xfrm>
            <a:off x="11526134" y="1453366"/>
            <a:ext cx="0" cy="493200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lgDash"/>
            <a:miter lim="800000"/>
          </a:ln>
          <a:effectLst/>
        </p:spPr>
      </p:cxnSp>
      <p:sp>
        <p:nvSpPr>
          <p:cNvPr id="2" name="标题 1"/>
          <p:cNvSpPr txBox="1"/>
          <p:nvPr/>
        </p:nvSpPr>
        <p:spPr>
          <a:xfrm>
            <a:off x="552010" y="27333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基于前期沟通，制定了详细合理的工作实施计划，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PoC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预计整体周期为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7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周，具体实施过程中采用多任务同步推进，串行和并行相结合的方式进行，有效推进项目快速落地</a:t>
            </a:r>
          </a:p>
        </p:txBody>
      </p:sp>
      <p:sp>
        <p:nvSpPr>
          <p:cNvPr id="6" name="Freeform 60"/>
          <p:cNvSpPr/>
          <p:nvPr/>
        </p:nvSpPr>
        <p:spPr bwMode="auto">
          <a:xfrm>
            <a:off x="1358471" y="1349215"/>
            <a:ext cx="10363180" cy="73919"/>
          </a:xfrm>
          <a:custGeom>
            <a:avLst/>
            <a:gdLst>
              <a:gd name="T0" fmla="*/ 0 w 4490"/>
              <a:gd name="T1" fmla="*/ 2147483647 h 91"/>
              <a:gd name="T2" fmla="*/ 0 w 4490"/>
              <a:gd name="T3" fmla="*/ 0 h 91"/>
              <a:gd name="T4" fmla="*/ 2147483647 w 4490"/>
              <a:gd name="T5" fmla="*/ 0 h 91"/>
              <a:gd name="T6" fmla="*/ 2147483647 w 4490"/>
              <a:gd name="T7" fmla="*/ 2147483647 h 91"/>
              <a:gd name="T8" fmla="*/ 0 60000 65536"/>
              <a:gd name="T9" fmla="*/ 0 60000 65536"/>
              <a:gd name="T10" fmla="*/ 0 60000 65536"/>
              <a:gd name="T11" fmla="*/ 0 60000 65536"/>
              <a:gd name="T12" fmla="*/ 0 w 4490"/>
              <a:gd name="T13" fmla="*/ 0 h 91"/>
              <a:gd name="T14" fmla="*/ 4490 w 4490"/>
              <a:gd name="T15" fmla="*/ 91 h 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90" h="91">
                <a:moveTo>
                  <a:pt x="0" y="91"/>
                </a:moveTo>
                <a:lnTo>
                  <a:pt x="0" y="0"/>
                </a:lnTo>
                <a:lnTo>
                  <a:pt x="4490" y="0"/>
                </a:lnTo>
                <a:lnTo>
                  <a:pt x="4490" y="91"/>
                </a:lnTo>
              </a:path>
            </a:pathLst>
          </a:custGeom>
          <a:noFill/>
          <a:ln w="6350">
            <a:solidFill>
              <a:srgbClr val="BBBCBC"/>
            </a:solidFill>
            <a:round/>
          </a:ln>
        </p:spPr>
        <p:txBody>
          <a:bodyPr wrap="none" lIns="0" tIns="0" rIns="0" bIns="0" anchor="ctr"/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65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5505" y="1442480"/>
            <a:ext cx="619678" cy="749660"/>
            <a:chOff x="427051" y="1660594"/>
            <a:chExt cx="593903" cy="749660"/>
          </a:xfrm>
        </p:grpSpPr>
        <p:sp>
          <p:nvSpPr>
            <p:cNvPr id="32" name="矩形 31"/>
            <p:cNvSpPr/>
            <p:nvPr/>
          </p:nvSpPr>
          <p:spPr>
            <a:xfrm>
              <a:off x="520023" y="1660594"/>
              <a:ext cx="500931" cy="74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前期准备</a:t>
              </a:r>
            </a:p>
          </p:txBody>
        </p:sp>
        <p:sp>
          <p:nvSpPr>
            <p:cNvPr id="33" name="Oval 20"/>
            <p:cNvSpPr/>
            <p:nvPr/>
          </p:nvSpPr>
          <p:spPr bwMode="gray">
            <a:xfrm>
              <a:off x="427051" y="1943984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80726" y="2284224"/>
            <a:ext cx="616963" cy="3575538"/>
            <a:chOff x="446496" y="2370258"/>
            <a:chExt cx="591301" cy="3575538"/>
          </a:xfrm>
        </p:grpSpPr>
        <p:sp>
          <p:nvSpPr>
            <p:cNvPr id="35" name="矩形 34"/>
            <p:cNvSpPr/>
            <p:nvPr/>
          </p:nvSpPr>
          <p:spPr>
            <a:xfrm>
              <a:off x="528856" y="2370258"/>
              <a:ext cx="508941" cy="35755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lang="zh-CN" altLang="en-US" sz="1100" b="1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主体实施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Oval 20"/>
            <p:cNvSpPr/>
            <p:nvPr/>
          </p:nvSpPr>
          <p:spPr bwMode="gray">
            <a:xfrm>
              <a:off x="446496" y="3822520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2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7104" y="5910770"/>
            <a:ext cx="618080" cy="453681"/>
            <a:chOff x="406210" y="5558612"/>
            <a:chExt cx="592371" cy="453681"/>
          </a:xfrm>
        </p:grpSpPr>
        <p:sp>
          <p:nvSpPr>
            <p:cNvPr id="38" name="矩形 37"/>
            <p:cNvSpPr/>
            <p:nvPr/>
          </p:nvSpPr>
          <p:spPr>
            <a:xfrm>
              <a:off x="485637" y="5558612"/>
              <a:ext cx="512944" cy="453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lang="zh-CN" altLang="en-US" sz="1100" b="1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分析交付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Oval 20"/>
            <p:cNvSpPr/>
            <p:nvPr/>
          </p:nvSpPr>
          <p:spPr bwMode="gray">
            <a:xfrm>
              <a:off x="406210" y="5710478"/>
              <a:ext cx="182880" cy="182880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miter lim="800000"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3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矩形 39"/>
          <p:cNvSpPr/>
          <p:nvPr/>
        </p:nvSpPr>
        <p:spPr bwMode="gray">
          <a:xfrm>
            <a:off x="1358471" y="1442481"/>
            <a:ext cx="10363182" cy="750507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12036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环境和数据准备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12036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AutoShape 95"/>
          <p:cNvSpPr>
            <a:spLocks noChangeArrowheads="1"/>
          </p:cNvSpPr>
          <p:nvPr/>
        </p:nvSpPr>
        <p:spPr bwMode="auto">
          <a:xfrm>
            <a:off x="343949" y="1442480"/>
            <a:ext cx="264859" cy="4921972"/>
          </a:xfrm>
          <a:prstGeom prst="rect">
            <a:avLst/>
          </a:prstGeom>
          <a:pattFill prst="dkDnDiag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lIns="0" tIns="88900" rIns="0" bIns="88900" anchor="ctr"/>
          <a:lstStyle>
            <a:lvl1pPr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83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83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08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1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时间计划安排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gray">
          <a:xfrm>
            <a:off x="1358469" y="2284223"/>
            <a:ext cx="10363182" cy="1512401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数据质量检查</a:t>
            </a:r>
          </a:p>
        </p:txBody>
      </p:sp>
      <p:sp>
        <p:nvSpPr>
          <p:cNvPr id="45" name="矩形 44"/>
          <p:cNvSpPr/>
          <p:nvPr/>
        </p:nvSpPr>
        <p:spPr bwMode="gray">
          <a:xfrm>
            <a:off x="1358469" y="5912872"/>
            <a:ext cx="10363182" cy="453681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defTabSz="914400"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成果分析和报表交付</a:t>
            </a:r>
            <a:endParaRPr lang="en-US" altLang="zh-CN" sz="1000" b="1" dirty="0">
              <a:solidFill>
                <a:srgbClr val="01203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4774317" y="980093"/>
            <a:ext cx="848804" cy="442535"/>
            <a:chOff x="3224585" y="980599"/>
            <a:chExt cx="848804" cy="442535"/>
          </a:xfrm>
        </p:grpSpPr>
        <p:sp>
          <p:nvSpPr>
            <p:cNvPr id="5" name="Text Box 49"/>
            <p:cNvSpPr txBox="1">
              <a:spLocks noChangeArrowheads="1"/>
            </p:cNvSpPr>
            <p:nvPr/>
          </p:nvSpPr>
          <p:spPr bwMode="auto">
            <a:xfrm>
              <a:off x="3224585" y="980599"/>
              <a:ext cx="848804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7" name="Oval 61"/>
            <p:cNvSpPr>
              <a:spLocks noChangeArrowheads="1"/>
            </p:cNvSpPr>
            <p:nvPr/>
          </p:nvSpPr>
          <p:spPr bwMode="auto">
            <a:xfrm>
              <a:off x="3567418" y="1274544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36054" y="980093"/>
            <a:ext cx="848804" cy="442535"/>
            <a:chOff x="2362212" y="980599"/>
            <a:chExt cx="773093" cy="442535"/>
          </a:xfrm>
        </p:grpSpPr>
        <p:sp>
          <p:nvSpPr>
            <p:cNvPr id="9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W3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297791" y="980093"/>
            <a:ext cx="848804" cy="442535"/>
            <a:chOff x="2362212" y="980599"/>
            <a:chExt cx="773093" cy="442535"/>
          </a:xfrm>
        </p:grpSpPr>
        <p:sp>
          <p:nvSpPr>
            <p:cNvPr id="12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W4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59528" y="980093"/>
            <a:ext cx="848804" cy="442535"/>
            <a:chOff x="2362212" y="980599"/>
            <a:chExt cx="773093" cy="442535"/>
          </a:xfrm>
        </p:grpSpPr>
        <p:sp>
          <p:nvSpPr>
            <p:cNvPr id="15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W5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083005" y="980093"/>
            <a:ext cx="848804" cy="442535"/>
            <a:chOff x="2362212" y="980599"/>
            <a:chExt cx="773093" cy="442535"/>
          </a:xfrm>
        </p:grpSpPr>
        <p:sp>
          <p:nvSpPr>
            <p:cNvPr id="18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W7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293002" y="981073"/>
            <a:ext cx="806645" cy="440575"/>
            <a:chOff x="1890330" y="982705"/>
            <a:chExt cx="806645" cy="440575"/>
          </a:xfrm>
        </p:grpSpPr>
        <p:sp>
          <p:nvSpPr>
            <p:cNvPr id="46" name="Text Box 49"/>
            <p:cNvSpPr txBox="1">
              <a:spLocks noChangeArrowheads="1"/>
            </p:cNvSpPr>
            <p:nvPr/>
          </p:nvSpPr>
          <p:spPr bwMode="auto">
            <a:xfrm>
              <a:off x="1890330" y="982705"/>
              <a:ext cx="806645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W0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43" name="Oval 61"/>
            <p:cNvSpPr>
              <a:spLocks noChangeArrowheads="1"/>
            </p:cNvSpPr>
            <p:nvPr/>
          </p:nvSpPr>
          <p:spPr bwMode="auto">
            <a:xfrm>
              <a:off x="2216133" y="1274690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2708293" y="2353974"/>
            <a:ext cx="1226315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3" name="矩形 22"/>
          <p:cNvSpPr/>
          <p:nvPr/>
        </p:nvSpPr>
        <p:spPr>
          <a:xfrm>
            <a:off x="2695012" y="1577056"/>
            <a:ext cx="1255450" cy="1644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6" name="矩形 25"/>
          <p:cNvSpPr/>
          <p:nvPr/>
        </p:nvSpPr>
        <p:spPr>
          <a:xfrm>
            <a:off x="3985506" y="2565788"/>
            <a:ext cx="1226316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7" name="矩形 26"/>
          <p:cNvSpPr/>
          <p:nvPr/>
        </p:nvSpPr>
        <p:spPr>
          <a:xfrm>
            <a:off x="3990303" y="3224220"/>
            <a:ext cx="1216722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8" name="矩形 27"/>
          <p:cNvSpPr/>
          <p:nvPr/>
        </p:nvSpPr>
        <p:spPr>
          <a:xfrm>
            <a:off x="5243656" y="3919366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29" name="矩形 28"/>
          <p:cNvSpPr/>
          <p:nvPr/>
        </p:nvSpPr>
        <p:spPr>
          <a:xfrm>
            <a:off x="5243656" y="4378978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30" name="矩形 29"/>
          <p:cNvSpPr/>
          <p:nvPr/>
        </p:nvSpPr>
        <p:spPr>
          <a:xfrm>
            <a:off x="6506738" y="4912799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638643" y="2597966"/>
            <a:ext cx="14754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2.1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环控数据和生产数据盘点</a:t>
            </a:r>
          </a:p>
        </p:txBody>
      </p:sp>
      <p:sp>
        <p:nvSpPr>
          <p:cNvPr id="53" name="矩形 52"/>
          <p:cNvSpPr/>
          <p:nvPr/>
        </p:nvSpPr>
        <p:spPr>
          <a:xfrm>
            <a:off x="10297042" y="5927268"/>
            <a:ext cx="1349027" cy="253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0095058" y="6152892"/>
            <a:ext cx="17529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5.1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报告交付和现场汇报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968224" y="2832674"/>
            <a:ext cx="227509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2.2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数据完整性、准确性、有效性、一致性、时效性检验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968224" y="3420745"/>
            <a:ext cx="127552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2.3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数据缺失率、极值、异常值检查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243656" y="4154744"/>
            <a:ext cx="12167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3.1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变量分布分析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171820" y="4603222"/>
            <a:ext cx="25075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3.2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变量趋势分析及异常模式探查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425581" y="5130637"/>
            <a:ext cx="17776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自变量间相关性探查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36350" y="1938224"/>
            <a:ext cx="17737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1.2 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分析环境搭建</a:t>
            </a:r>
          </a:p>
        </p:txBody>
      </p:sp>
      <p:sp>
        <p:nvSpPr>
          <p:cNvPr id="22" name="矩形 21"/>
          <p:cNvSpPr/>
          <p:nvPr/>
        </p:nvSpPr>
        <p:spPr bwMode="gray">
          <a:xfrm>
            <a:off x="1358469" y="3840667"/>
            <a:ext cx="10363182" cy="969279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现状分析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512580" y="980093"/>
            <a:ext cx="848804" cy="442535"/>
            <a:chOff x="3224585" y="980599"/>
            <a:chExt cx="848804" cy="442535"/>
          </a:xfrm>
        </p:grpSpPr>
        <p:sp>
          <p:nvSpPr>
            <p:cNvPr id="42" name="Text Box 49"/>
            <p:cNvSpPr txBox="1">
              <a:spLocks noChangeArrowheads="1"/>
            </p:cNvSpPr>
            <p:nvPr/>
          </p:nvSpPr>
          <p:spPr bwMode="auto">
            <a:xfrm>
              <a:off x="3224585" y="980599"/>
              <a:ext cx="848804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53565A"/>
                  </a:solidFill>
                  <a:latin typeface="Calibri" panose="020F0502020204030204"/>
                  <a:ea typeface="MS PGothic" panose="020B0600070205080204" charset="-128"/>
                </a:rPr>
                <a:t>W1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  <p:sp>
          <p:nvSpPr>
            <p:cNvPr id="47" name="Oval 61"/>
            <p:cNvSpPr>
              <a:spLocks noChangeArrowheads="1"/>
            </p:cNvSpPr>
            <p:nvPr/>
          </p:nvSpPr>
          <p:spPr bwMode="auto">
            <a:xfrm>
              <a:off x="3567418" y="1274544"/>
              <a:ext cx="163142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821265" y="980093"/>
            <a:ext cx="848804" cy="442535"/>
            <a:chOff x="2362212" y="980599"/>
            <a:chExt cx="773093" cy="442535"/>
          </a:xfrm>
        </p:grpSpPr>
        <p:sp>
          <p:nvSpPr>
            <p:cNvPr id="85" name="Oval 62"/>
            <p:cNvSpPr>
              <a:spLocks noChangeArrowheads="1"/>
            </p:cNvSpPr>
            <p:nvPr/>
          </p:nvSpPr>
          <p:spPr bwMode="auto">
            <a:xfrm>
              <a:off x="2674464" y="1274544"/>
              <a:ext cx="148590" cy="148590"/>
            </a:xfrm>
            <a:prstGeom prst="ellipse">
              <a:avLst/>
            </a:prstGeom>
            <a:solidFill>
              <a:schemeClr val="accent1"/>
            </a:solidFill>
            <a:ln w="6350" algn="ctr">
              <a:solidFill>
                <a:schemeClr val="bg1"/>
              </a:solidFill>
              <a:round/>
            </a:ln>
          </p:spPr>
          <p:txBody>
            <a:bodyPr wrap="none" lIns="0" tIns="0" rIns="0" bIns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1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ext Box 49"/>
            <p:cNvSpPr txBox="1">
              <a:spLocks noChangeArrowheads="1"/>
            </p:cNvSpPr>
            <p:nvPr/>
          </p:nvSpPr>
          <p:spPr bwMode="auto">
            <a:xfrm>
              <a:off x="2362212" y="980599"/>
              <a:ext cx="773093" cy="204671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defTabSz="6096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charset="-128"/>
                  <a:cs typeface="+mn-cs"/>
                </a:rPr>
                <a:t>W6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MS PGothic" panose="020B0600070205080204" charset="-128"/>
                <a:cs typeface="+mn-cs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2636350" y="1735802"/>
            <a:ext cx="15710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1.1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需求确认及数据准备</a:t>
            </a:r>
          </a:p>
        </p:txBody>
      </p:sp>
      <p:sp>
        <p:nvSpPr>
          <p:cNvPr id="90" name="矩形 89"/>
          <p:cNvSpPr/>
          <p:nvPr/>
        </p:nvSpPr>
        <p:spPr>
          <a:xfrm>
            <a:off x="5243734" y="3293787"/>
            <a:ext cx="1216722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5202998" y="3549910"/>
            <a:ext cx="14640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highlight>
                  <a:srgbClr val="F1F2F4"/>
                </a:highlight>
              </a:rPr>
              <a:t>2.4</a:t>
            </a:r>
            <a:r>
              <a:rPr lang="zh-CN" altLang="en-US" dirty="0">
                <a:solidFill>
                  <a:schemeClr val="tx1"/>
                </a:solidFill>
                <a:highlight>
                  <a:srgbClr val="F1F2F4"/>
                </a:highlight>
              </a:rPr>
              <a:t>数据质量检查报告</a:t>
            </a:r>
          </a:p>
        </p:txBody>
      </p:sp>
      <p:sp>
        <p:nvSpPr>
          <p:cNvPr id="92" name="矩形 91"/>
          <p:cNvSpPr/>
          <p:nvPr/>
        </p:nvSpPr>
        <p:spPr bwMode="gray">
          <a:xfrm>
            <a:off x="1358469" y="4890483"/>
            <a:ext cx="10363182" cy="969279"/>
          </a:xfrm>
          <a:prstGeom prst="rect">
            <a:avLst/>
          </a:prstGeom>
          <a:noFill/>
          <a:ln w="3175" algn="ctr">
            <a:solidFill>
              <a:schemeClr val="tx2"/>
            </a:solidFill>
            <a:prstDash val="dash"/>
            <a:miter lim="800000"/>
          </a:ln>
        </p:spPr>
        <p:txBody>
          <a:bodyPr vert="horz" wrap="square" lIns="88900" tIns="45720" rIns="88900" bIns="889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zh-CN" altLang="en-US" sz="1000" b="1" dirty="0">
                <a:solidFill>
                  <a:srgbClr val="01203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效应分析</a:t>
            </a:r>
          </a:p>
        </p:txBody>
      </p:sp>
      <p:sp>
        <p:nvSpPr>
          <p:cNvPr id="93" name="矩形 92"/>
          <p:cNvSpPr/>
          <p:nvPr/>
        </p:nvSpPr>
        <p:spPr>
          <a:xfrm>
            <a:off x="6508510" y="5365777"/>
            <a:ext cx="2447835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6425581" y="5583615"/>
            <a:ext cx="2718419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4.2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自变量与目标变量之间影响效应分析</a:t>
            </a:r>
            <a:endParaRPr lang="zh-CN" altLang="en-US" sz="1050" i="1" dirty="0">
              <a:highlight>
                <a:srgbClr val="F1F2F4"/>
              </a:highligh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9036391" y="5367174"/>
            <a:ext cx="121680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050" b="1" i="1" u="sng" dirty="0"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955234" y="5585012"/>
            <a:ext cx="17776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4.3</a:t>
            </a:r>
            <a:r>
              <a:rPr lang="zh-CN" altLang="en-US" sz="1050" b="1" dirty="0">
                <a:highlight>
                  <a:srgbClr val="F1F2F4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影响效应分析结果解读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8F00D-740D-6F34-E736-0EA39BAAC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BFBBD05A-1F68-01F2-822A-A062F3D9BF2B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29A0C08-8F68-E4A8-869F-BB5A1A8775E8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5F5437-CD45-B3BA-2BCC-41C87D47B848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E4B13FB-4C2C-4B03-2073-F923BDF4DB61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ADC2662-FBE3-BCC3-C3D8-786C3F149120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415FDC-D40D-86F8-46FF-A8F3904FE07E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F6DFAD-9F49-5B57-779D-23D56CBB8C81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 descr="图表, 折线图, 直方图&#10;&#10;AI 生成的内容可能不正确。">
            <a:extLst>
              <a:ext uri="{FF2B5EF4-FFF2-40B4-BE49-F238E27FC236}">
                <a16:creationId xmlns:a16="http://schemas.microsoft.com/office/drawing/2014/main" id="{1A39B617-2703-A025-92EA-2C9636AB9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8" y="3184650"/>
            <a:ext cx="5647113" cy="28428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39169F-E799-93B5-E88B-1C5007E1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2687264"/>
            <a:ext cx="6686550" cy="37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3FF21-4299-4847-B693-1E0B9139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FE0D23C-B7FE-2E3B-29A3-172A08762E08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4FB2F7-D659-2503-5D60-B7D0737D66BD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EDF45A-1059-7568-314C-F7E5F350AD7A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2014435-BE98-775B-790F-D982461C7F49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6439252-FC8B-C09C-9FD5-87EF40A8586E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666B66-B9BA-F544-7EB8-96E6B6625DB5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4076FE-C326-40B8-472E-FFBB2CBC50B3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 descr="图表, 折线图, 直方图&#10;&#10;AI 生成的内容可能不正确。">
            <a:extLst>
              <a:ext uri="{FF2B5EF4-FFF2-40B4-BE49-F238E27FC236}">
                <a16:creationId xmlns:a16="http://schemas.microsoft.com/office/drawing/2014/main" id="{2B0B399F-60E5-0BE1-863D-2D5A36C3E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82" y="3013202"/>
            <a:ext cx="6867455" cy="3457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FCCC55-3F91-FD43-F247-580F97BF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02" y="3024462"/>
            <a:ext cx="5514196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BD239-A1CF-D3B1-52F9-BD9FB417C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3C980141-B230-794B-C4E6-8777850EE869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EA1449F-12B7-779F-5B4D-51848F401057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23FC3D-5744-155F-758E-5FDECD312590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FD21129-4670-6575-D2A8-F13F03E6FB39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BCD3957-16CB-9F0E-5E7F-9C598EFADB11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CF48119-219C-129F-3AF0-C9AFF9F72AB6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783E83-89F1-C2A4-A8B8-F3B953519C7D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EB0462D0-2DED-7933-555F-74014FBAE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2" y="2764549"/>
            <a:ext cx="7135188" cy="3590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00E167-7D6A-2F0C-D67A-1A0BD62D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69" y="2957718"/>
            <a:ext cx="5104419" cy="29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2E8-A758-8874-139A-5E41BFCC3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6D55E405-0B86-E18C-0CA7-8BCD6C5844FA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8B3DE70-B2B1-9A62-FD73-98CCA7319456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BD8823-0DDA-349A-E8D9-8350186EF09F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90F9D2E-F766-C687-7468-03A212ED875D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D192D3F-5F21-4A79-370F-D085D06967E2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9C7763-38A8-65E9-EA5D-E3CA58FA509D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1D6F2E3-3FDE-F752-3038-264ED79FFAE1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8E2A9AEE-1D8B-7BD6-219A-E7952137D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2" y="3276600"/>
            <a:ext cx="6686707" cy="3365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3FC0D2-6A63-1795-638F-EE1364525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45" y="3184652"/>
            <a:ext cx="5434090" cy="31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0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23E47-170E-B308-2DF4-06BBCE17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01F33C09-17AC-E8B0-3312-217EB988BEAB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B982179-95C3-740D-FA84-8C7601413F86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905943-DAED-EF7B-B50B-30A35A6129D7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12BDB4A-BEA7-E803-E990-A01F0333F427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99BC9B6-65BD-C3CF-FD17-0E38787E0EC7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F1A794-7F0E-C7E2-4CE5-F642D5332186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88F4ADD-7358-65BA-2ACB-200680DEF87A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, 直方图&#10;&#10;AI 生成的内容可能不正确。">
            <a:extLst>
              <a:ext uri="{FF2B5EF4-FFF2-40B4-BE49-F238E27FC236}">
                <a16:creationId xmlns:a16="http://schemas.microsoft.com/office/drawing/2014/main" id="{2974FCD5-01DF-8891-9D45-A3251705AE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0" y="2956050"/>
            <a:ext cx="7057494" cy="3551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2FBF17-08B1-D355-B6F3-A09EC8FA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3184652"/>
            <a:ext cx="5000568" cy="286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DB011-1F38-62FD-E435-D3EFE9E92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11A92BF-A49B-C50A-D363-ECD53F2FD46E}"/>
              </a:ext>
            </a:extLst>
          </p:cNvPr>
          <p:cNvSpPr/>
          <p:nvPr/>
        </p:nvSpPr>
        <p:spPr>
          <a:xfrm>
            <a:off x="0" y="864476"/>
            <a:ext cx="7592037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1049CFF-E937-E02D-D6E8-BBCC1DD793F9}"/>
              </a:ext>
            </a:extLst>
          </p:cNvPr>
          <p:cNvSpPr txBox="1"/>
          <p:nvPr/>
        </p:nvSpPr>
        <p:spPr>
          <a:xfrm>
            <a:off x="313885" y="216182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BE07CC-A3CF-6559-33F4-FD291BE53198}"/>
              </a:ext>
            </a:extLst>
          </p:cNvPr>
          <p:cNvSpPr txBox="1"/>
          <p:nvPr/>
        </p:nvSpPr>
        <p:spPr>
          <a:xfrm>
            <a:off x="551901" y="832313"/>
            <a:ext cx="6528407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的温度曲线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9B52169-E600-E81C-B8DC-F8B6568BE9F9}"/>
              </a:ext>
            </a:extLst>
          </p:cNvPr>
          <p:cNvSpPr txBox="1"/>
          <p:nvPr/>
        </p:nvSpPr>
        <p:spPr>
          <a:xfrm>
            <a:off x="952800" y="1712765"/>
            <a:ext cx="9793969" cy="510024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取每月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排名前</a:t>
            </a:r>
            <a:r>
              <a:rPr lang="en-US" altLang="zh-CN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  <a:r>
              <a:rPr lang="zh-CN" altLang="en-US" sz="18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的栋舍记为高效群，其余为普通群，按日龄取温度的平均值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5D78E06-8154-715C-2A30-9C1530B0B468}"/>
              </a:ext>
            </a:extLst>
          </p:cNvPr>
          <p:cNvSpPr txBox="1"/>
          <p:nvPr/>
        </p:nvSpPr>
        <p:spPr>
          <a:xfrm>
            <a:off x="339052" y="1215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4A764B-6423-0B3A-8C7F-988F24EBBE46}"/>
              </a:ext>
            </a:extLst>
          </p:cNvPr>
          <p:cNvSpPr/>
          <p:nvPr/>
        </p:nvSpPr>
        <p:spPr>
          <a:xfrm>
            <a:off x="492981" y="1606656"/>
            <a:ext cx="387864" cy="8283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5B8954-316B-46AD-E3E6-C80FE3946657}"/>
              </a:ext>
            </a:extLst>
          </p:cNvPr>
          <p:cNvSpPr/>
          <p:nvPr/>
        </p:nvSpPr>
        <p:spPr>
          <a:xfrm>
            <a:off x="492981" y="1606658"/>
            <a:ext cx="11060104" cy="828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90F0DB0F-C98E-CF63-9494-31B2643C5E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1" y="3286125"/>
            <a:ext cx="6524906" cy="32837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DFFDDC-539D-E16B-7DFE-61B62C172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96416"/>
            <a:ext cx="5907518" cy="33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3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6E737-5406-6BE5-CB70-4B2112B83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4E46DBA6-8E3D-7C8C-C264-89B9A70198C1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8A656EE-31EB-2E59-A26B-BBDFF1B5EAB4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4573A4-3329-A52F-DC18-C3AA5EB51082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5115BE-3969-1DEE-6411-D015683CEBE5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54C2AD-DC8C-919E-338B-AD3D56B0B92C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BE0E3DC-31DC-E3BD-2785-687D3CBFC0BF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18288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1EF02354-23CD-2BA3-B4C5-A15B238FC53A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94FEB1-F718-F28B-220B-CE6FA03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68" y="2526509"/>
            <a:ext cx="3977481" cy="37722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68B218-4313-8E0B-1E3B-E28794EFA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65" y="2366372"/>
            <a:ext cx="4295775" cy="40925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9BDF11-E2A9-00E0-E101-B9830D16363A}"/>
              </a:ext>
            </a:extLst>
          </p:cNvPr>
          <p:cNvSpPr txBox="1"/>
          <p:nvPr/>
        </p:nvSpPr>
        <p:spPr>
          <a:xfrm>
            <a:off x="9297906" y="2427487"/>
            <a:ext cx="36099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 Feature  Importance</a:t>
            </a:r>
          </a:p>
          <a:p>
            <a:r>
              <a:rPr lang="zh-CN" altLang="en-US" sz="1200" dirty="0"/>
              <a:t>139    FARMSUPERVISOR  417.718970</a:t>
            </a:r>
          </a:p>
          <a:p>
            <a:r>
              <a:rPr lang="zh-CN" altLang="en-US" sz="1200" dirty="0"/>
              <a:t>133      BIRDSVARIETY  278.018601</a:t>
            </a:r>
          </a:p>
          <a:p>
            <a:r>
              <a:rPr lang="zh-CN" altLang="en-US" sz="1200" dirty="0"/>
              <a:t>134          HESOURCE  232.865450</a:t>
            </a:r>
          </a:p>
          <a:p>
            <a:r>
              <a:rPr lang="zh-CN" altLang="en-US" sz="1200" dirty="0"/>
              <a:t>2             DENSITY  230.218075</a:t>
            </a:r>
          </a:p>
          <a:p>
            <a:r>
              <a:rPr lang="zh-CN" altLang="en-US" sz="1200" dirty="0"/>
              <a:t>78       平均温度变化率_31.0  221.155229</a:t>
            </a:r>
          </a:p>
          <a:p>
            <a:r>
              <a:rPr lang="zh-CN" altLang="en-US" sz="1200" dirty="0"/>
              <a:t>49        平均温度变化率_2.0  207.236423</a:t>
            </a:r>
          </a:p>
          <a:p>
            <a:r>
              <a:rPr lang="zh-CN" altLang="en-US" sz="1200" dirty="0"/>
              <a:t>5            GAS_COST  190.746101</a:t>
            </a:r>
          </a:p>
          <a:p>
            <a:r>
              <a:rPr lang="zh-CN" altLang="en-US" sz="1200" dirty="0"/>
              <a:t>1           DOCAMOUNT  185.870945</a:t>
            </a:r>
          </a:p>
          <a:p>
            <a:r>
              <a:rPr lang="zh-CN" altLang="en-US" sz="1200" dirty="0"/>
              <a:t>82       平均温度变化率_35.0  176.746434</a:t>
            </a:r>
          </a:p>
          <a:p>
            <a:r>
              <a:rPr lang="zh-CN" altLang="en-US" sz="1200" dirty="0"/>
              <a:t>113      最低温度变化率_16.0  175.833737</a:t>
            </a:r>
          </a:p>
          <a:p>
            <a:r>
              <a:rPr lang="zh-CN" altLang="en-US" sz="1200" dirty="0"/>
              <a:t>30   温度6-平均_MEAN_33.0  175.587239</a:t>
            </a:r>
          </a:p>
          <a:p>
            <a:r>
              <a:rPr lang="zh-CN" altLang="en-US" sz="1200" dirty="0"/>
              <a:t>4    ELECTRICITY_COST  151.043124</a:t>
            </a:r>
          </a:p>
          <a:p>
            <a:r>
              <a:rPr lang="zh-CN" altLang="en-US" sz="1200" dirty="0"/>
              <a:t>118      最低温度变化率_21.0  150.257271</a:t>
            </a:r>
          </a:p>
          <a:p>
            <a:r>
              <a:rPr lang="zh-CN" altLang="en-US" sz="1200" dirty="0"/>
              <a:t>90       最高温度变化率_21.0  136.511397</a:t>
            </a:r>
          </a:p>
          <a:p>
            <a:r>
              <a:rPr lang="zh-CN" altLang="en-US" sz="1200" dirty="0"/>
              <a:t>93       最高温度变化率_27.0  128.707875</a:t>
            </a:r>
          </a:p>
          <a:p>
            <a:r>
              <a:rPr lang="zh-CN" altLang="en-US" sz="1200" dirty="0"/>
              <a:t>69       平均温度变化率_22.0  115.874106</a:t>
            </a:r>
          </a:p>
          <a:p>
            <a:r>
              <a:rPr lang="zh-CN" altLang="en-US" sz="1200" dirty="0"/>
              <a:t>94       最高温度变化率_31.0  114.014851</a:t>
            </a:r>
          </a:p>
          <a:p>
            <a:r>
              <a:rPr lang="zh-CN" altLang="en-US" sz="1200" dirty="0"/>
              <a:t>73       平均温度变化率_26.0  104.189925</a:t>
            </a:r>
          </a:p>
          <a:p>
            <a:r>
              <a:rPr lang="zh-CN" altLang="en-US" sz="1200" dirty="0"/>
              <a:t>119      最低温度变化率_22.0  103.844506</a:t>
            </a:r>
          </a:p>
          <a:p>
            <a:r>
              <a:rPr lang="zh-CN" altLang="en-US" sz="1200" dirty="0"/>
              <a:t>127      最低温度变化率_30.0  100.969189</a:t>
            </a:r>
          </a:p>
        </p:txBody>
      </p:sp>
    </p:spTree>
    <p:extLst>
      <p:ext uri="{BB962C8B-B14F-4D97-AF65-F5344CB8AC3E}">
        <p14:creationId xmlns:p14="http://schemas.microsoft.com/office/powerpoint/2010/main" val="27753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79C83-7A73-99C9-6DBA-5EF525EF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B805FB8-8112-EC47-6CFB-87D4E191AE70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1DC79A4-712C-EF50-DEE8-D7491DD901F2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D937C6-0393-0AC6-6EA3-D8B5E37FEF79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8C3AB1-26B8-28B6-75AE-FFC403FBCC9C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75F8CC-728F-4093-B6F3-E6999967AAF8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AABE40E-931A-6F1A-E40E-B370C121D66C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运用模型：回归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119678D-0881-B3F2-44D3-C07643437939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9825FC-00E8-E252-A5EA-44AC061FAFA4}"/>
              </a:ext>
            </a:extLst>
          </p:cNvPr>
          <p:cNvSpPr txBox="1"/>
          <p:nvPr/>
        </p:nvSpPr>
        <p:spPr>
          <a:xfrm>
            <a:off x="774997" y="2504330"/>
            <a:ext cx="85214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print("RMSE:",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root_mean_squared_error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RMSE: 34.0615239263085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print("MAE:",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mean_absolute_error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MAE: 24.809721644477975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&gt;&gt;&gt; print("R2 Score:", r2_score(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y_test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y_pred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 Score: 0.7872808778065026</a:t>
            </a:r>
          </a:p>
          <a:p>
            <a:pPr algn="just"/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CFED8C-5EF4-2F90-7310-96DCFCB2A9AC}"/>
              </a:ext>
            </a:extLst>
          </p:cNvPr>
          <p:cNvSpPr txBox="1"/>
          <p:nvPr/>
        </p:nvSpPr>
        <p:spPr>
          <a:xfrm>
            <a:off x="6934200" y="2504330"/>
            <a:ext cx="4152900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 Feature    Importance</a:t>
            </a:r>
          </a:p>
          <a:p>
            <a:r>
              <a:rPr lang="zh-CN" altLang="en-US" sz="1100" dirty="0"/>
              <a:t>0                    DOCDATE_month  1.400478e+07</a:t>
            </a:r>
          </a:p>
          <a:p>
            <a:r>
              <a:rPr lang="zh-CN" altLang="en-US" sz="1100" dirty="0"/>
              <a:t>5                         GAS_COST  4.909251e+06</a:t>
            </a:r>
          </a:p>
          <a:p>
            <a:r>
              <a:rPr lang="zh-CN" altLang="en-US" sz="1100" dirty="0"/>
              <a:t>141            HARVESTSTATUS_month  4.628697e+06</a:t>
            </a:r>
          </a:p>
          <a:p>
            <a:r>
              <a:rPr lang="zh-CN" altLang="en-US" sz="1100" dirty="0"/>
              <a:t>15                温度1-平均_MEAN_32.0  1.629273e+06</a:t>
            </a:r>
          </a:p>
          <a:p>
            <a:r>
              <a:rPr lang="zh-CN" altLang="en-US" sz="1100" dirty="0"/>
              <a:t>4                 ELECTRICITY_COST  9.884399e+05</a:t>
            </a:r>
          </a:p>
          <a:p>
            <a:r>
              <a:rPr lang="zh-CN" altLang="en-US" sz="1100" dirty="0"/>
              <a:t>140  ESTIMATEDSLAUGHTERDATE _month  9.496471e+05</a:t>
            </a:r>
          </a:p>
          <a:p>
            <a:r>
              <a:rPr lang="zh-CN" altLang="en-US" sz="1100" dirty="0"/>
              <a:t>2                          DENSITY  9.338523e+05</a:t>
            </a:r>
          </a:p>
          <a:p>
            <a:r>
              <a:rPr lang="zh-CN" altLang="en-US" sz="1100" dirty="0"/>
              <a:t>82                    平均温度变化率_35.0  7.040164e+05</a:t>
            </a:r>
          </a:p>
          <a:p>
            <a:r>
              <a:rPr lang="zh-CN" altLang="en-US" sz="1100" dirty="0"/>
              <a:t>25                 温度5-平均_MEAN_0.0  5.635155e+05</a:t>
            </a:r>
          </a:p>
          <a:p>
            <a:r>
              <a:rPr lang="zh-CN" altLang="en-US" sz="1100" dirty="0"/>
              <a:t>139                 FARMSUPERVISOR  4.329774e+05</a:t>
            </a:r>
          </a:p>
          <a:p>
            <a:r>
              <a:rPr lang="zh-CN" altLang="en-US" sz="1100" dirty="0"/>
              <a:t>31                湿度内部平均_MEAN_-1.0  3.134669e+05</a:t>
            </a:r>
          </a:p>
          <a:p>
            <a:r>
              <a:rPr lang="zh-CN" altLang="en-US" sz="1100" dirty="0"/>
              <a:t>126                   最低温度变化率_29.0  2.830364e+05</a:t>
            </a:r>
          </a:p>
          <a:p>
            <a:r>
              <a:rPr lang="zh-CN" altLang="en-US" sz="1100" dirty="0"/>
              <a:t>1                        DOCAMOUNT  2.639246e+05</a:t>
            </a:r>
          </a:p>
          <a:p>
            <a:r>
              <a:rPr lang="zh-CN" altLang="en-US" sz="1100" dirty="0"/>
              <a:t>134                       HESOURCE  2.598199e+05</a:t>
            </a:r>
          </a:p>
          <a:p>
            <a:r>
              <a:rPr lang="zh-CN" altLang="en-US" sz="1100" dirty="0"/>
              <a:t>123                   最低温度变化率_26.0  2.385225e+05</a:t>
            </a:r>
          </a:p>
          <a:p>
            <a:r>
              <a:rPr lang="zh-CN" altLang="en-US" sz="1100" dirty="0"/>
              <a:t>26                 温度5-平均_MEAN_3.0  2.268887e+05</a:t>
            </a:r>
          </a:p>
          <a:p>
            <a:r>
              <a:rPr lang="zh-CN" altLang="en-US" sz="1100" dirty="0"/>
              <a:t>44                       最高温度_33.0  2.111331e+05</a:t>
            </a:r>
          </a:p>
          <a:p>
            <a:r>
              <a:rPr lang="zh-CN" altLang="en-US" sz="1100" dirty="0"/>
              <a:t>3                      HOUSEAMOUNT  2.002895e+05</a:t>
            </a:r>
          </a:p>
          <a:p>
            <a:r>
              <a:rPr lang="zh-CN" altLang="en-US" sz="1100" dirty="0"/>
              <a:t>125                   最低温度变化率_28.0  2.002063e+05</a:t>
            </a:r>
          </a:p>
          <a:p>
            <a:r>
              <a:rPr lang="zh-CN" altLang="en-US" sz="1100" dirty="0"/>
              <a:t>110                   最低温度变化率_13.0  1.890749e+05</a:t>
            </a:r>
          </a:p>
        </p:txBody>
      </p:sp>
    </p:spTree>
    <p:extLst>
      <p:ext uri="{BB962C8B-B14F-4D97-AF65-F5344CB8AC3E}">
        <p14:creationId xmlns:p14="http://schemas.microsoft.com/office/powerpoint/2010/main" val="281639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E1759-B493-67DE-1F9E-D3F539CE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7F18B6-B26F-09DF-E000-A7BF0AD0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26" y="957768"/>
            <a:ext cx="8082481" cy="861774"/>
          </a:xfrm>
        </p:spPr>
        <p:txBody>
          <a:bodyPr/>
          <a:lstStyle/>
          <a:p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下周计划</a:t>
            </a:r>
            <a:endParaRPr lang="en-US" sz="4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344FB5-5D1A-25EB-41D1-35CC3CFE3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19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CEBF6-F5D3-BC53-F5FD-4A16ECA9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26" y="957768"/>
            <a:ext cx="8082481" cy="861774"/>
          </a:xfrm>
        </p:spPr>
        <p:txBody>
          <a:bodyPr/>
          <a:lstStyle/>
          <a:p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  <a:endParaRPr lang="en-US" sz="4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D02FC-AB0A-E09A-CFCB-79E270DFC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2226" y="2105025"/>
            <a:ext cx="10628249" cy="3638550"/>
          </a:xfrm>
        </p:spPr>
        <p:txBody>
          <a:bodyPr/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数据清洗与整合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死淘相关分析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EEF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相关分析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下周计划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0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4BEA8-C0F7-9E9C-952C-C282FB797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D749DB9-B7AF-D595-8D22-56A20501B2F7}"/>
              </a:ext>
            </a:extLst>
          </p:cNvPr>
          <p:cNvSpPr txBox="1"/>
          <p:nvPr/>
        </p:nvSpPr>
        <p:spPr>
          <a:xfrm>
            <a:off x="339052" y="280917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数据清洗与整合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DA01F5-9BC9-C360-805E-9856A373D2F4}"/>
              </a:ext>
            </a:extLst>
          </p:cNvPr>
          <p:cNvSpPr/>
          <p:nvPr/>
        </p:nvSpPr>
        <p:spPr>
          <a:xfrm>
            <a:off x="870769" y="1112749"/>
            <a:ext cx="4768031" cy="875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</a:rPr>
              <a:t>读取新增的</a:t>
            </a:r>
            <a:r>
              <a:rPr lang="en-US" altLang="zh-CN" sz="1800" dirty="0">
                <a:solidFill>
                  <a:schemeClr val="tx1"/>
                </a:solidFill>
              </a:rPr>
              <a:t>24.9-24.11</a:t>
            </a:r>
            <a:r>
              <a:rPr lang="zh-CN" altLang="en-US" sz="1800" dirty="0">
                <a:solidFill>
                  <a:schemeClr val="tx1"/>
                </a:solidFill>
              </a:rPr>
              <a:t>的环控数据与日报数据，并于第一批数据进行整合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436550-4D45-8A2D-F657-2668246361E9}"/>
              </a:ext>
            </a:extLst>
          </p:cNvPr>
          <p:cNvSpPr txBox="1"/>
          <p:nvPr/>
        </p:nvSpPr>
        <p:spPr>
          <a:xfrm>
            <a:off x="488256" y="2016165"/>
            <a:ext cx="60712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处理环控数据储存文件格式不一致问题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处理环控数据列名不一致问题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处理环控数据日龄异常问题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处理日报数据数据异常问题</a:t>
            </a:r>
            <a:endParaRPr lang="en-US" altLang="zh-CN" sz="1600" dirty="0"/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处理日报数据与环控数据名称不一致</a:t>
            </a:r>
            <a:r>
              <a:rPr lang="zh-CN" altLang="en-US" sz="1600" dirty="0"/>
              <a:t>问题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…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1F4975-2BCE-C68E-4EAF-531C67768EF2}"/>
              </a:ext>
            </a:extLst>
          </p:cNvPr>
          <p:cNvSpPr/>
          <p:nvPr/>
        </p:nvSpPr>
        <p:spPr>
          <a:xfrm>
            <a:off x="756943" y="3761730"/>
            <a:ext cx="6606356" cy="1688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环控数据按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日龄为主键聚合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，聚合到日龄维度，保留每个探头的每日平均温度、最低温度、最高温度。并取</a:t>
            </a:r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个探头的平均温度、最低温度、最高温度作为最终的日平均温度，最低温度，最高温度。以此计算每日温差。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计算每日龄不同时刻的温度变化率，取均值作为改日龄的温度变化率，以此得到平均温度变化率、最低温度变化率、最高温度变化率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DDDE4E-B050-EDE2-B6E8-B2D0EEE5E3F3}"/>
              </a:ext>
            </a:extLst>
          </p:cNvPr>
          <p:cNvSpPr/>
          <p:nvPr/>
        </p:nvSpPr>
        <p:spPr>
          <a:xfrm>
            <a:off x="756943" y="5449976"/>
            <a:ext cx="6606356" cy="846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将各个日龄的温湿度相关数据打横，形成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栋舍为主键的宽表与日报相关数据匹配，得到农场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批次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栋舍维度的数据表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A10D828-B066-7B8F-3184-70A6F512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59" y="1575925"/>
            <a:ext cx="4439364" cy="29432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96BF56D-D0DB-1A47-4F36-20648CE6682F}"/>
              </a:ext>
            </a:extLst>
          </p:cNvPr>
          <p:cNvSpPr/>
          <p:nvPr/>
        </p:nvSpPr>
        <p:spPr>
          <a:xfrm>
            <a:off x="8131880" y="5011205"/>
            <a:ext cx="3136122" cy="1274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发现问题：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95350" lvl="1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环控数据存在部分缺失和重复</a:t>
            </a:r>
            <a:endParaRPr lang="en-US" altLang="zh-CN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85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02-4BF3-2015-5A6F-CAB28DC7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53B57754-EB67-1543-424E-A82158D49A87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6B1447B-612E-1B24-99A2-C7B20808815B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661442-02AE-9CD8-3722-18762DD36811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7C05EB-9AE9-9E6C-EF7E-5AE4712FA889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A0A74F-A2E1-B1E9-608A-18E584B909C1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E6EC96E-8BE8-D526-EB03-70D090CEB0EF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。并加工另一目标变量：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18288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73DF275-12E9-B627-035D-7DB8DDB66545}"/>
              </a:ext>
            </a:extLst>
          </p:cNvPr>
          <p:cNvSpPr txBox="1"/>
          <p:nvPr/>
        </p:nvSpPr>
        <p:spPr>
          <a:xfrm>
            <a:off x="1323438" y="2847524"/>
            <a:ext cx="2191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入雏日期划分月份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6F084B5-E5D8-7921-5966-51D0BD86121D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DCEB00-1D13-578A-3DA6-190ABE7729D9}"/>
              </a:ext>
            </a:extLst>
          </p:cNvPr>
          <p:cNvSpPr txBox="1"/>
          <p:nvPr/>
        </p:nvSpPr>
        <p:spPr>
          <a:xfrm>
            <a:off x="1290375" y="3728707"/>
            <a:ext cx="274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去除缺失率大于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70%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的变量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5E4DC0-126B-E791-9753-C9DA60A952B5}"/>
              </a:ext>
            </a:extLst>
          </p:cNvPr>
          <p:cNvSpPr txBox="1"/>
          <p:nvPr/>
        </p:nvSpPr>
        <p:spPr>
          <a:xfrm>
            <a:off x="1290375" y="4097160"/>
            <a:ext cx="274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去除共线性超过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0.8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的变量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9A7202-AF8F-7D4B-A35D-AE2C0ABAE0A2}"/>
              </a:ext>
            </a:extLst>
          </p:cNvPr>
          <p:cNvSpPr txBox="1"/>
          <p:nvPr/>
        </p:nvSpPr>
        <p:spPr>
          <a:xfrm>
            <a:off x="1323438" y="4759083"/>
            <a:ext cx="274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处理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inf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等无穷大数据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F9A8E8-BDCB-1D9A-6D46-63302169F0D7}"/>
              </a:ext>
            </a:extLst>
          </p:cNvPr>
          <p:cNvSpPr txBox="1"/>
          <p:nvPr/>
        </p:nvSpPr>
        <p:spPr>
          <a:xfrm>
            <a:off x="1323437" y="5450066"/>
            <a:ext cx="39867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计算正负样本，划分训练数据和跨期验证数据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C6EFC6-056B-89F8-2D69-416E079FBB07}"/>
              </a:ext>
            </a:extLst>
          </p:cNvPr>
          <p:cNvSpPr txBox="1"/>
          <p:nvPr/>
        </p:nvSpPr>
        <p:spPr>
          <a:xfrm>
            <a:off x="3623988" y="2083733"/>
            <a:ext cx="39867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建模流程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2A4A166-2C2F-ED6B-2BA1-94887F2B875E}"/>
              </a:ext>
            </a:extLst>
          </p:cNvPr>
          <p:cNvSpPr txBox="1"/>
          <p:nvPr/>
        </p:nvSpPr>
        <p:spPr>
          <a:xfrm>
            <a:off x="1290375" y="3207001"/>
            <a:ext cx="32768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去除与死淘率互相影响的变量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76D7-4147-9F85-9A90-7BCE331E2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9C66B334-1E18-1C1D-2235-B9BE4687E076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8E4A659-FD0E-B526-8ED3-CEF5645B15A1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0978D1-6A6B-280F-14D2-4D279737B911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7BCA2D-7C56-BFC4-9600-0DA2A465F147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093B94-F5DD-A80D-6834-A346977F50A5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3712DE6-6D05-5A48-448C-F5BE0B8DDC08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。并加工另一目标变量：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18288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C80C0-1147-B665-7CEC-CD5BAFFF06F8}"/>
              </a:ext>
            </a:extLst>
          </p:cNvPr>
          <p:cNvSpPr txBox="1"/>
          <p:nvPr/>
        </p:nvSpPr>
        <p:spPr>
          <a:xfrm>
            <a:off x="1250042" y="3164221"/>
            <a:ext cx="19829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DOCDATE_month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1     0.105063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10    0.057965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11    0.077015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12    0.107587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2     0.093557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7     0.033665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8     0.039217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9     0.049145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98273C-0812-35C0-8942-F5F79A507FE1}"/>
              </a:ext>
            </a:extLst>
          </p:cNvPr>
          <p:cNvSpPr txBox="1"/>
          <p:nvPr/>
        </p:nvSpPr>
        <p:spPr>
          <a:xfrm>
            <a:off x="492981" y="25115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按月份统计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出栏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死淘率平均值</a:t>
            </a:r>
          </a:p>
        </p:txBody>
      </p:sp>
      <p:pic>
        <p:nvPicPr>
          <p:cNvPr id="11" name="图片 10" descr="图表, 折线图&#10;&#10;AI 生成的内容可能不正确。">
            <a:extLst>
              <a:ext uri="{FF2B5EF4-FFF2-40B4-BE49-F238E27FC236}">
                <a16:creationId xmlns:a16="http://schemas.microsoft.com/office/drawing/2014/main" id="{C5C1C2C4-4A2C-0AFD-DDF6-7D568AF1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0" y="2320572"/>
            <a:ext cx="5274310" cy="2292985"/>
          </a:xfrm>
          <a:prstGeom prst="rect">
            <a:avLst/>
          </a:prstGeom>
        </p:spPr>
      </p:pic>
      <p:pic>
        <p:nvPicPr>
          <p:cNvPr id="12" name="图片 11" descr="图表, 折线图&#10;&#10;AI 生成的内容可能不正确。">
            <a:extLst>
              <a:ext uri="{FF2B5EF4-FFF2-40B4-BE49-F238E27FC236}">
                <a16:creationId xmlns:a16="http://schemas.microsoft.com/office/drawing/2014/main" id="{C37FA777-27E8-01C4-DBBF-CEFEB1E53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82" y="4698071"/>
            <a:ext cx="5274310" cy="23006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258CE32-8829-9145-DD7A-96F29D45A48B}"/>
              </a:ext>
            </a:extLst>
          </p:cNvPr>
          <p:cNvSpPr txBox="1"/>
          <p:nvPr/>
        </p:nvSpPr>
        <p:spPr>
          <a:xfrm>
            <a:off x="5241983" y="197550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查看训练集和验证集的数据分布，确实有较大差异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08169E-90AA-4FAA-0E17-92172782DD0A}"/>
              </a:ext>
            </a:extLst>
          </p:cNvPr>
          <p:cNvSpPr txBox="1"/>
          <p:nvPr/>
        </p:nvSpPr>
        <p:spPr>
          <a:xfrm>
            <a:off x="10070040" y="3336788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日龄后死淘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DEA614B-6FF6-C35E-E9CB-0B7CBA04BD27}"/>
              </a:ext>
            </a:extLst>
          </p:cNvPr>
          <p:cNvSpPr txBox="1"/>
          <p:nvPr/>
        </p:nvSpPr>
        <p:spPr>
          <a:xfrm>
            <a:off x="10152992" y="5509819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出栏死淘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4AB5533D-9C31-EE6B-A0C7-09E889166D09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</p:spTree>
    <p:extLst>
      <p:ext uri="{BB962C8B-B14F-4D97-AF65-F5344CB8AC3E}">
        <p14:creationId xmlns:p14="http://schemas.microsoft.com/office/powerpoint/2010/main" val="398061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659E0-C428-9E96-231D-7BDA8DE39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69D7C65E-DE9D-7828-CA55-730AF0696696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E15E8CD-C097-991F-A51B-F723026C0E6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BF387B-44D9-0B0B-F4A4-9822F78C8BF6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00214B-FD02-5343-E5AA-B3095D31CA0A}"/>
              </a:ext>
            </a:extLst>
          </p:cNvPr>
          <p:cNvSpPr/>
          <p:nvPr/>
        </p:nvSpPr>
        <p:spPr>
          <a:xfrm>
            <a:off x="551901" y="1217046"/>
            <a:ext cx="564032" cy="86796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347AEB-88E0-D23D-DC28-F7C45C6A916A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DBC7E33-9CF3-4202-7CD1-9695DC0483AB}"/>
              </a:ext>
            </a:extLst>
          </p:cNvPr>
          <p:cNvSpPr txBox="1"/>
          <p:nvPr/>
        </p:nvSpPr>
        <p:spPr>
          <a:xfrm>
            <a:off x="1057013" y="1339234"/>
            <a:ext cx="10642006" cy="745781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448F499A-B667-B9B0-5136-4F1DAAF13417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F0924E-7578-56F9-A145-5BAEF9E0E211}"/>
              </a:ext>
            </a:extLst>
          </p:cNvPr>
          <p:cNvSpPr txBox="1"/>
          <p:nvPr/>
        </p:nvSpPr>
        <p:spPr>
          <a:xfrm>
            <a:off x="2542739" y="626662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训练集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4E36CC-CB03-1104-AEDE-4ED335019627}"/>
              </a:ext>
            </a:extLst>
          </p:cNvPr>
          <p:cNvSpPr txBox="1"/>
          <p:nvPr/>
        </p:nvSpPr>
        <p:spPr>
          <a:xfrm>
            <a:off x="8067675" y="6266622"/>
            <a:ext cx="1581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跨期验证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2559D0-4AFA-4873-6730-370FE957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15" y="2039675"/>
            <a:ext cx="4543258" cy="40027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DE3D2F2-6232-4882-6582-92E54496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82" y="2117178"/>
            <a:ext cx="4413008" cy="38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F56B0-4DAF-F6F2-C28F-D730CE5ED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6BB3196E-DD22-5A9A-F7B6-5DA1406B79D0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01ADB4-9252-C473-93BE-C85347CB3115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A7BD9C-5218-58CD-D5AC-BA11DFCE7646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677EA4-66E0-DBBD-101A-30739932933E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C3968D-DEC0-9C3C-7A95-BDF3DC89D98D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0CCC421-B170-0135-2EE5-E6C54759A9C6}"/>
              </a:ext>
            </a:extLst>
          </p:cNvPr>
          <p:cNvSpPr txBox="1"/>
          <p:nvPr/>
        </p:nvSpPr>
        <p:spPr>
          <a:xfrm>
            <a:off x="1057013" y="1339235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D89BAAE-D8CB-C87C-57ED-7D4C7EB1B18C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1650C5-42AC-EBBE-6FA6-18F5471C9539}"/>
              </a:ext>
            </a:extLst>
          </p:cNvPr>
          <p:cNvSpPr txBox="1"/>
          <p:nvPr/>
        </p:nvSpPr>
        <p:spPr>
          <a:xfrm>
            <a:off x="1409700" y="2328467"/>
            <a:ext cx="32770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Feature  Importance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139    FARMSUPERVISOR  339.647571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45  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337.029705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   ELECTRICITY_COST  230.552978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            DENSITY  227.513272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82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_35.0  196.289189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88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_16.0  160.091149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           GAS_COST  142.990313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 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_1.0  141.789581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70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_23.0  137.205669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134          HESOURCE  127.831285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_MEAN_24.0  116.235695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81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_34.0  115.624606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126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_29.0   99.923042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119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_22.0   94.287840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109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_12.0   92.359435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108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_11.0   89.133093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26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5-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_MEAN_3.0   88.641780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_33.0   87.711392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77      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平均温度变化率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_30.0   87.327665</a:t>
            </a:r>
          </a:p>
          <a:p>
            <a:pPr algn="just">
              <a:buNone/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          DOCAMOUNT   85.296247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0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3B5B9-8C75-F481-2600-10C0E7B2B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9BBF1A4-B77B-0429-A43C-C8AF96AE2134}"/>
              </a:ext>
            </a:extLst>
          </p:cNvPr>
          <p:cNvSpPr/>
          <p:nvPr/>
        </p:nvSpPr>
        <p:spPr>
          <a:xfrm>
            <a:off x="0" y="591378"/>
            <a:ext cx="8067675" cy="576475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A75510E-D600-B909-22BF-EA486982D5F4}"/>
              </a:ext>
            </a:extLst>
          </p:cNvPr>
          <p:cNvSpPr txBox="1"/>
          <p:nvPr/>
        </p:nvSpPr>
        <p:spPr>
          <a:xfrm>
            <a:off x="313885" y="31758"/>
            <a:ext cx="3277040" cy="62811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87BF72-9EE6-1DD0-1590-C392CBBFC676}"/>
              </a:ext>
            </a:extLst>
          </p:cNvPr>
          <p:cNvSpPr txBox="1"/>
          <p:nvPr/>
        </p:nvSpPr>
        <p:spPr>
          <a:xfrm>
            <a:off x="551901" y="559215"/>
            <a:ext cx="7249074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固定变量和温度数据对死淘率是否存在影响？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5EC6CA-F3FD-0864-5577-FA4544D1856C}"/>
              </a:ext>
            </a:extLst>
          </p:cNvPr>
          <p:cNvSpPr/>
          <p:nvPr/>
        </p:nvSpPr>
        <p:spPr>
          <a:xfrm>
            <a:off x="492981" y="1249209"/>
            <a:ext cx="564032" cy="7866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33A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探查方法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AE376B-2D1E-C924-9B9C-0B81E96A6F04}"/>
              </a:ext>
            </a:extLst>
          </p:cNvPr>
          <p:cNvSpPr/>
          <p:nvPr/>
        </p:nvSpPr>
        <p:spPr>
          <a:xfrm>
            <a:off x="492981" y="1249209"/>
            <a:ext cx="11060104" cy="7866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E35CAE6-53D7-B0F7-8F53-3168BE1F02F3}"/>
              </a:ext>
            </a:extLst>
          </p:cNvPr>
          <p:cNvSpPr txBox="1"/>
          <p:nvPr/>
        </p:nvSpPr>
        <p:spPr>
          <a:xfrm>
            <a:off x="1057013" y="1298403"/>
            <a:ext cx="10642006" cy="690076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数据处理：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根据入雏日期划分月份，按每个月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分位数划分正负样本，以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月到来年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月的样本作为训练集，以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月的样本作为跨期验证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目标变量：出栏死淘率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运用模型：</a:t>
            </a:r>
            <a:r>
              <a:rPr lang="zh-CN" altLang="en-US" sz="16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二分类模型构建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9628F5FD-38EB-CA95-E747-1838D9F465BE}"/>
              </a:ext>
            </a:extLst>
          </p:cNvPr>
          <p:cNvSpPr txBox="1"/>
          <p:nvPr/>
        </p:nvSpPr>
        <p:spPr>
          <a:xfrm>
            <a:off x="98783" y="-30126"/>
            <a:ext cx="11239200" cy="640800"/>
          </a:xfrm>
          <a:prstGeom prst="rect">
            <a:avLst/>
          </a:prstGeom>
        </p:spPr>
        <p:txBody>
          <a:bodyPr vert="horz" wrap="square" lIns="121920" tIns="60960" rIns="121920" bIns="6096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15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死淘分析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57F088-8000-B329-7ABF-27D6EA17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1" y="2473656"/>
            <a:ext cx="4856238" cy="3598372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DC9505E-EED3-8E22-1EDB-559DA9EFC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053398"/>
              </p:ext>
            </p:extLst>
          </p:nvPr>
        </p:nvGraphicFramePr>
        <p:xfrm>
          <a:off x="5718383" y="3253285"/>
          <a:ext cx="5671086" cy="1240155"/>
        </p:xfrm>
        <a:graphic>
          <a:graphicData uri="http://schemas.openxmlformats.org/drawingml/2006/table">
            <a:tbl>
              <a:tblPr/>
              <a:tblGrid>
                <a:gridCol w="945181">
                  <a:extLst>
                    <a:ext uri="{9D8B030D-6E8A-4147-A177-3AD203B41FA5}">
                      <a16:colId xmlns:a16="http://schemas.microsoft.com/office/drawing/2014/main" val="4157707089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2316214053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558899176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3032589242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2759544434"/>
                    </a:ext>
                  </a:extLst>
                </a:gridCol>
                <a:gridCol w="945181">
                  <a:extLst>
                    <a:ext uri="{9D8B030D-6E8A-4147-A177-3AD203B41FA5}">
                      <a16:colId xmlns:a16="http://schemas.microsoft.com/office/drawing/2014/main" val="2882890440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Bin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Count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Count (%)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Non-event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Event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Event rate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02171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(-inf, 20.95)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0.061674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0.128571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497798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[20.95, 23.85)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328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0.288987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288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0.121951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63145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[23.85, 26.05)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0.159471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0.110497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064946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[26.05, 27.55)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0.066079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0.053333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963677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[27.55, 33.25)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129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0.113656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118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0.085271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06110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[33.25, inf)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0.05022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0.350877</a:t>
                      </a:r>
                    </a:p>
                  </a:txBody>
                  <a:tcPr marL="7684" marR="7684" marT="76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40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4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1_2020-TEMPLATE-EXTERNAL" val="pdtUH84H"/>
  <p:tag name="ARTICULATE_DESIGN_ID_SAS-EXTERNAL-16X9-2023" val="CJxW6PTk"/>
  <p:tag name="ARTICULATE_DESIGN_ID_1_NDA" val="5KPCLKMf"/>
  <p:tag name="ARTICULATE_DESIGN_ID_1_SAS-EXTERNAL-16X9-2023" val="OvZPFYIY"/>
  <p:tag name="ARTICULATE_DESIGN_ID_SAS - EXTERNAL - 16X9 - 2023" val="iju6vBOG"/>
  <p:tag name="ARTICULATE_DESIGN_ID_SAS - EXTERNAL" val="IZ9bNYet"/>
  <p:tag name="ARTICULATE_DESIGN_ID_SAS - EXTERNAL - NDA" val="RR4fBfJW"/>
  <p:tag name="ARTICULATE_SLIDE_THUMBNAIL_REFRESH" val="1"/>
  <p:tag name="ARTICULATE_DESIGN_ID_CUSTOM DESIGN" val="WASRYxhz"/>
  <p:tag name="ARTICULATE_SLIDE_COUNT" val="11"/>
  <p:tag name="ARTICULATE_PROJECT_OPEN" val="0"/>
  <p:tag name="COMMONDATA" val="eyJoZGlkIjoiY2FmNGJlNDAzN2U1NmMyNzMzZTc0YjA1YWNhMzZlNT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S - EXTERNAL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S - EXTERNAL - NDA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52B48C136D414EB12EC6609A2B4A69" ma:contentTypeVersion="5" ma:contentTypeDescription="Create a new document." ma:contentTypeScope="" ma:versionID="c506d0840867f1adddbc926f9a8dfc6f">
  <xsd:schema xmlns:xsd="http://www.w3.org/2001/XMLSchema" xmlns:xs="http://www.w3.org/2001/XMLSchema" xmlns:p="http://schemas.microsoft.com/office/2006/metadata/properties" xmlns:ns2="d21cdafc-5a3a-425e-9674-4fb06b514c0e" xmlns:ns3="6e647c50-2143-4825-9865-d236e7692e65" targetNamespace="http://schemas.microsoft.com/office/2006/metadata/properties" ma:root="true" ma:fieldsID="0df08590ed69fcf4c72a3fc3581b1869" ns2:_="" ns3:_="">
    <xsd:import namespace="d21cdafc-5a3a-425e-9674-4fb06b514c0e"/>
    <xsd:import namespace="6e647c50-2143-4825-9865-d236e7692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1cdafc-5a3a-425e-9674-4fb06b514c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47c50-2143-4825-9865-d236e7692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663518-7548-4643-8219-608BFF0DFA0C}">
  <ds:schemaRefs/>
</ds:datastoreItem>
</file>

<file path=customXml/itemProps2.xml><?xml version="1.0" encoding="utf-8"?>
<ds:datastoreItem xmlns:ds="http://schemas.openxmlformats.org/officeDocument/2006/customXml" ds:itemID="{E3E925E4-5239-4639-A029-07B3CFD6A3F1}">
  <ds:schemaRefs/>
</ds:datastoreItem>
</file>

<file path=customXml/itemProps3.xml><?xml version="1.0" encoding="utf-8"?>
<ds:datastoreItem xmlns:ds="http://schemas.openxmlformats.org/officeDocument/2006/customXml" ds:itemID="{51779852-367B-483D-8C46-CF2C7DC5D26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EXTERNAL_Template_2023</Template>
  <TotalTime>2273</TotalTime>
  <Words>4078</Words>
  <Application>Microsoft Office PowerPoint</Application>
  <PresentationFormat>宽屏</PresentationFormat>
  <Paragraphs>491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Anova Bold</vt:lpstr>
      <vt:lpstr>Anova Light</vt:lpstr>
      <vt:lpstr>等线</vt:lpstr>
      <vt:lpstr>等线 Light</vt:lpstr>
      <vt:lpstr>Arial</vt:lpstr>
      <vt:lpstr>Calibri</vt:lpstr>
      <vt:lpstr>Wingdings</vt:lpstr>
      <vt:lpstr>Wingdings 2</vt:lpstr>
      <vt:lpstr>SAS - EXTERNAL</vt:lpstr>
      <vt:lpstr>SAS - EXTERNAL - NDA</vt:lpstr>
      <vt:lpstr>数智驱动的肉鸡养殖根因分析实施方案  第二周成果汇报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下周计划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Plus Solution assist Value</dc:title>
  <dc:creator>Alex Zhang</dc:creator>
  <cp:lastModifiedBy>渊琰 肖</cp:lastModifiedBy>
  <cp:revision>175</cp:revision>
  <dcterms:created xsi:type="dcterms:W3CDTF">2023-10-08T03:09:00Z</dcterms:created>
  <dcterms:modified xsi:type="dcterms:W3CDTF">2025-05-09T03:56:51Z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451006F2-8E20-4D4E-B05C-4B5D02827FD6</vt:lpwstr>
  </property>
  <property fmtid="{D5CDD505-2E9C-101B-9397-08002B2CF9AE}" pid="3" name="ArticulatePath">
    <vt:lpwstr>2020-Template-External</vt:lpwstr>
  </property>
  <property fmtid="{D5CDD505-2E9C-101B-9397-08002B2CF9AE}" pid="4" name="ContentTypeId">
    <vt:lpwstr>0x0101008252B48C136D414EB12EC6609A2B4A69</vt:lpwstr>
  </property>
  <property fmtid="{D5CDD505-2E9C-101B-9397-08002B2CF9AE}" pid="5" name="ICV">
    <vt:lpwstr>5DA87FED2261458DA9A831FC15E03DC4_13</vt:lpwstr>
  </property>
  <property fmtid="{D5CDD505-2E9C-101B-9397-08002B2CF9AE}" pid="6" name="KSOProductBuildVer">
    <vt:lpwstr>2052-12.1.0.20784</vt:lpwstr>
  </property>
</Properties>
</file>